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2.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58" r:id="rId2"/>
  </p:sldMasterIdLst>
  <p:notesMasterIdLst>
    <p:notesMasterId r:id="rId29"/>
  </p:notesMasterIdLst>
  <p:sldIdLst>
    <p:sldId id="259" r:id="rId3"/>
    <p:sldId id="308" r:id="rId4"/>
    <p:sldId id="309" r:id="rId5"/>
    <p:sldId id="283" r:id="rId6"/>
    <p:sldId id="274" r:id="rId7"/>
    <p:sldId id="306" r:id="rId8"/>
    <p:sldId id="277" r:id="rId9"/>
    <p:sldId id="284" r:id="rId10"/>
    <p:sldId id="303" r:id="rId11"/>
    <p:sldId id="286" r:id="rId12"/>
    <p:sldId id="278" r:id="rId13"/>
    <p:sldId id="290" r:id="rId14"/>
    <p:sldId id="289" r:id="rId15"/>
    <p:sldId id="299" r:id="rId16"/>
    <p:sldId id="287" r:id="rId17"/>
    <p:sldId id="282" r:id="rId18"/>
    <p:sldId id="291" r:id="rId19"/>
    <p:sldId id="292" r:id="rId20"/>
    <p:sldId id="293" r:id="rId21"/>
    <p:sldId id="294" r:id="rId22"/>
    <p:sldId id="297" r:id="rId23"/>
    <p:sldId id="296" r:id="rId24"/>
    <p:sldId id="302" r:id="rId25"/>
    <p:sldId id="300" r:id="rId26"/>
    <p:sldId id="301" r:id="rId27"/>
    <p:sldId id="272" r:id="rId28"/>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2"/>
    <p:restoredTop sz="94400"/>
  </p:normalViewPr>
  <p:slideViewPr>
    <p:cSldViewPr snapToGrid="0" snapToObjects="1">
      <p:cViewPr varScale="1">
        <p:scale>
          <a:sx n="69" d="100"/>
          <a:sy n="69" d="100"/>
        </p:scale>
        <p:origin x="56"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49026-DEED-8B2D-E212-6ADB3FC430C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508A8E-8B23-3C45-2D1D-E9FDF1AF761C}"/>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69603CDF-F89D-C245-A468-33F56FA9D72D}" type="datetimeFigureOut">
              <a:rPr lang="en-US"/>
              <a:pPr>
                <a:defRPr/>
              </a:pPr>
              <a:t>3/16/2023</a:t>
            </a:fld>
            <a:endParaRPr lang="en-US"/>
          </a:p>
        </p:txBody>
      </p:sp>
      <p:sp>
        <p:nvSpPr>
          <p:cNvPr id="4" name="Slide Image Placeholder 3">
            <a:extLst>
              <a:ext uri="{FF2B5EF4-FFF2-40B4-BE49-F238E27FC236}">
                <a16:creationId xmlns:a16="http://schemas.microsoft.com/office/drawing/2014/main" id="{BBC672FA-EFDA-50FC-FDCD-5DA63B5B4F76}"/>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A07CCF4-EE83-92B7-DBC6-C17C89FEF228}"/>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1ECD3D7-ABDB-636A-B995-9738DDAEAF69}"/>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DE1B8EF-8A95-8746-35B4-2479D67ACD42}"/>
              </a:ext>
            </a:extLst>
          </p:cNvPr>
          <p:cNvSpPr>
            <a:spLocks noGrp="1"/>
          </p:cNvSpPr>
          <p:nvPr>
            <p:ph type="sldNum" sz="quarter" idx="5"/>
          </p:nvPr>
        </p:nvSpPr>
        <p:spPr>
          <a:xfrm>
            <a:off x="3978132" y="8842030"/>
            <a:ext cx="3043343" cy="467071"/>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E44B1235-F824-4B46-8B59-AC65240B0D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B1933BD3-E4DD-78F2-CD1D-90FE03CF8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B66FC772-C986-D777-709F-F8C3BDAA68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9" name="Slide Number Placeholder 3">
            <a:extLst>
              <a:ext uri="{FF2B5EF4-FFF2-40B4-BE49-F238E27FC236}">
                <a16:creationId xmlns:a16="http://schemas.microsoft.com/office/drawing/2014/main" id="{984CEC70-B1AE-F4F0-9987-786DE4305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fld id="{5D63F149-63EB-974C-A0F3-37DA908B136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background photo go to: View &gt; Slide Master and edit the Title Slide</a:t>
            </a:r>
          </a:p>
        </p:txBody>
      </p:sp>
      <p:sp>
        <p:nvSpPr>
          <p:cNvPr id="4" name="Slide Number Placeholder 3"/>
          <p:cNvSpPr>
            <a:spLocks noGrp="1"/>
          </p:cNvSpPr>
          <p:nvPr>
            <p:ph type="sldNum" sz="quarter" idx="5"/>
          </p:nvPr>
        </p:nvSpPr>
        <p:spPr/>
        <p:txBody>
          <a:bodyPr/>
          <a:lstStyle/>
          <a:p>
            <a:fld id="{CAEFBAEC-CA83-7244-8F63-1CC85828C3C1}" type="slidenum">
              <a:rPr lang="en-US" smtClean="0"/>
              <a:t>21</a:t>
            </a:fld>
            <a:endParaRPr lang="en-US"/>
          </a:p>
        </p:txBody>
      </p:sp>
    </p:spTree>
    <p:extLst>
      <p:ext uri="{BB962C8B-B14F-4D97-AF65-F5344CB8AC3E}">
        <p14:creationId xmlns:p14="http://schemas.microsoft.com/office/powerpoint/2010/main" val="253395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Penny</a:t>
            </a:r>
          </a:p>
        </p:txBody>
      </p:sp>
      <p:sp>
        <p:nvSpPr>
          <p:cNvPr id="4" name="Slide Number Placeholder 3"/>
          <p:cNvSpPr>
            <a:spLocks noGrp="1"/>
          </p:cNvSpPr>
          <p:nvPr>
            <p:ph type="sldNum" sz="quarter" idx="5"/>
          </p:nvPr>
        </p:nvSpPr>
        <p:spPr/>
        <p:txBody>
          <a:bodyPr/>
          <a:lstStyle/>
          <a:p>
            <a:fld id="{B104BD5D-4F83-0046-8DB4-4E1CB023EA57}" type="slidenum">
              <a:rPr lang="en-US" smtClean="0"/>
              <a:t>2</a:t>
            </a:fld>
            <a:endParaRPr lang="en-US"/>
          </a:p>
        </p:txBody>
      </p:sp>
    </p:spTree>
    <p:extLst>
      <p:ext uri="{BB962C8B-B14F-4D97-AF65-F5344CB8AC3E}">
        <p14:creationId xmlns:p14="http://schemas.microsoft.com/office/powerpoint/2010/main" val="178844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Penny</a:t>
            </a:r>
          </a:p>
        </p:txBody>
      </p:sp>
      <p:sp>
        <p:nvSpPr>
          <p:cNvPr id="4" name="Slide Number Placeholder 3"/>
          <p:cNvSpPr>
            <a:spLocks noGrp="1"/>
          </p:cNvSpPr>
          <p:nvPr>
            <p:ph type="sldNum" sz="quarter" idx="5"/>
          </p:nvPr>
        </p:nvSpPr>
        <p:spPr/>
        <p:txBody>
          <a:bodyPr/>
          <a:lstStyle/>
          <a:p>
            <a:fld id="{B104BD5D-4F83-0046-8DB4-4E1CB023EA57}" type="slidenum">
              <a:rPr lang="en-US" smtClean="0"/>
              <a:t>3</a:t>
            </a:fld>
            <a:endParaRPr lang="en-US"/>
          </a:p>
        </p:txBody>
      </p:sp>
    </p:spTree>
    <p:extLst>
      <p:ext uri="{BB962C8B-B14F-4D97-AF65-F5344CB8AC3E}">
        <p14:creationId xmlns:p14="http://schemas.microsoft.com/office/powerpoint/2010/main" val="196738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0E76506A-0DB2-951B-4CCF-C9BD89883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76E9928C-2BE0-B30D-5606-708CCE13B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 minute</a:t>
            </a:r>
          </a:p>
        </p:txBody>
      </p:sp>
      <p:sp>
        <p:nvSpPr>
          <p:cNvPr id="11267" name="Slide Number Placeholder 3">
            <a:extLst>
              <a:ext uri="{FF2B5EF4-FFF2-40B4-BE49-F238E27FC236}">
                <a16:creationId xmlns:a16="http://schemas.microsoft.com/office/drawing/2014/main" id="{BF9FF8A9-5D22-B2A3-FAA9-BC918FB9B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fld id="{16C3DAD5-34A7-984D-A0F1-56589ACA4975}" type="slidenum">
              <a:rPr lang="en-US" altLang="en-US" smtClean="0"/>
              <a:pPr/>
              <a:t>4</a:t>
            </a:fld>
            <a:endParaRPr lang="en-US" altLang="en-US"/>
          </a:p>
        </p:txBody>
      </p:sp>
    </p:spTree>
    <p:extLst>
      <p:ext uri="{BB962C8B-B14F-4D97-AF65-F5344CB8AC3E}">
        <p14:creationId xmlns:p14="http://schemas.microsoft.com/office/powerpoint/2010/main" val="56453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26D9A281-2C68-D79C-B3E4-F1FFC9360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CC950235-A147-5499-D9FF-CBAF02573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a:extLst>
              <a:ext uri="{FF2B5EF4-FFF2-40B4-BE49-F238E27FC236}">
                <a16:creationId xmlns:a16="http://schemas.microsoft.com/office/drawing/2014/main" id="{7C595743-437E-04FC-8637-E720A7522C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fld id="{08A370FB-D9F2-434C-96B0-1B07400DA4E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FBAEC-CA83-7244-8F63-1CC85828C3C1}" type="slidenum">
              <a:rPr lang="en-US" smtClean="0"/>
              <a:t>6</a:t>
            </a:fld>
            <a:endParaRPr lang="en-US"/>
          </a:p>
        </p:txBody>
      </p:sp>
    </p:spTree>
    <p:extLst>
      <p:ext uri="{BB962C8B-B14F-4D97-AF65-F5344CB8AC3E}">
        <p14:creationId xmlns:p14="http://schemas.microsoft.com/office/powerpoint/2010/main" val="169386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background photo go to: View &gt; Slide Master and edit the Title Slide</a:t>
            </a:r>
          </a:p>
        </p:txBody>
      </p:sp>
      <p:sp>
        <p:nvSpPr>
          <p:cNvPr id="4" name="Slide Number Placeholder 3"/>
          <p:cNvSpPr>
            <a:spLocks noGrp="1"/>
          </p:cNvSpPr>
          <p:nvPr>
            <p:ph type="sldNum" sz="quarter" idx="5"/>
          </p:nvPr>
        </p:nvSpPr>
        <p:spPr/>
        <p:txBody>
          <a:bodyPr/>
          <a:lstStyle/>
          <a:p>
            <a:fld id="{CAEFBAEC-CA83-7244-8F63-1CC85828C3C1}" type="slidenum">
              <a:rPr lang="en-US" smtClean="0"/>
              <a:t>10</a:t>
            </a:fld>
            <a:endParaRPr lang="en-US"/>
          </a:p>
        </p:txBody>
      </p:sp>
    </p:spTree>
    <p:extLst>
      <p:ext uri="{BB962C8B-B14F-4D97-AF65-F5344CB8AC3E}">
        <p14:creationId xmlns:p14="http://schemas.microsoft.com/office/powerpoint/2010/main" val="89135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background photo go to: View &gt; Slide Master and edit the Title Slide</a:t>
            </a:r>
          </a:p>
        </p:txBody>
      </p:sp>
      <p:sp>
        <p:nvSpPr>
          <p:cNvPr id="4" name="Slide Number Placeholder 3"/>
          <p:cNvSpPr>
            <a:spLocks noGrp="1"/>
          </p:cNvSpPr>
          <p:nvPr>
            <p:ph type="sldNum" sz="quarter" idx="5"/>
          </p:nvPr>
        </p:nvSpPr>
        <p:spPr/>
        <p:txBody>
          <a:bodyPr/>
          <a:lstStyle/>
          <a:p>
            <a:fld id="{CAEFBAEC-CA83-7244-8F63-1CC85828C3C1}" type="slidenum">
              <a:rPr lang="en-US" smtClean="0"/>
              <a:t>13</a:t>
            </a:fld>
            <a:endParaRPr lang="en-US"/>
          </a:p>
        </p:txBody>
      </p:sp>
    </p:spTree>
    <p:extLst>
      <p:ext uri="{BB962C8B-B14F-4D97-AF65-F5344CB8AC3E}">
        <p14:creationId xmlns:p14="http://schemas.microsoft.com/office/powerpoint/2010/main" val="420440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background photo go to: View &gt; Slide Master and edit the Title Slide</a:t>
            </a:r>
          </a:p>
        </p:txBody>
      </p:sp>
      <p:sp>
        <p:nvSpPr>
          <p:cNvPr id="4" name="Slide Number Placeholder 3"/>
          <p:cNvSpPr>
            <a:spLocks noGrp="1"/>
          </p:cNvSpPr>
          <p:nvPr>
            <p:ph type="sldNum" sz="quarter" idx="5"/>
          </p:nvPr>
        </p:nvSpPr>
        <p:spPr/>
        <p:txBody>
          <a:bodyPr/>
          <a:lstStyle/>
          <a:p>
            <a:fld id="{CAEFBAEC-CA83-7244-8F63-1CC85828C3C1}" type="slidenum">
              <a:rPr lang="en-US" smtClean="0"/>
              <a:t>18</a:t>
            </a:fld>
            <a:endParaRPr lang="en-US"/>
          </a:p>
        </p:txBody>
      </p:sp>
    </p:spTree>
    <p:extLst>
      <p:ext uri="{BB962C8B-B14F-4D97-AF65-F5344CB8AC3E}">
        <p14:creationId xmlns:p14="http://schemas.microsoft.com/office/powerpoint/2010/main" val="335793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DB8098B-7E84-42DE-33E9-14058AC0C19A}"/>
              </a:ext>
            </a:extLst>
          </p:cNvPr>
          <p:cNvSpPr txBox="1">
            <a:spLocks/>
          </p:cNvSpPr>
          <p:nvPr userDrawn="1"/>
        </p:nvSpPr>
        <p:spPr>
          <a:xfrm>
            <a:off x="2898775" y="6356350"/>
            <a:ext cx="6784975" cy="365125"/>
          </a:xfrm>
          <a:prstGeom prst="rect">
            <a:avLst/>
          </a:prstGeom>
        </p:spPr>
        <p:txBody>
          <a:bodyPr anchor="ctr"/>
          <a:lstStyle>
            <a:defPPr>
              <a:defRPr lang="en-US"/>
            </a:defPPr>
            <a:lvl1pPr algn="l" rtl="0" eaLnBrk="1" fontAlgn="auto" hangingPunct="1">
              <a:spcBef>
                <a:spcPts val="0"/>
              </a:spcBef>
              <a:spcAft>
                <a:spcPts val="0"/>
              </a:spcAft>
              <a:defRPr sz="1000" kern="1200" baseline="0" dirty="0" smtClean="0">
                <a:solidFill>
                  <a:schemeClr val="bg1"/>
                </a:solidFill>
                <a:latin typeface="Century Gothic"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endParaRPr lang="en-US"/>
          </a:p>
        </p:txBody>
      </p:sp>
      <p:pic>
        <p:nvPicPr>
          <p:cNvPr id="5" name="Picture 7">
            <a:extLst>
              <a:ext uri="{FF2B5EF4-FFF2-40B4-BE49-F238E27FC236}">
                <a16:creationId xmlns:a16="http://schemas.microsoft.com/office/drawing/2014/main" id="{94FF7E2E-4A19-BF35-7752-2FE0D64B11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95425" y="6218238"/>
            <a:ext cx="12969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normAutofit/>
          </a:bodyPr>
          <a:lstStyle>
            <a:lvl1pPr algn="ctr">
              <a:defRPr sz="3800" cap="all" baseline="0">
                <a:solidFill>
                  <a:srgbClr val="265B4D"/>
                </a:solidFill>
                <a:latin typeface="Century Gothic"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cap="all" baseline="0">
                <a:solidFill>
                  <a:srgbClr val="6FC5E8"/>
                </a:solidFill>
                <a:latin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476301D-74A3-98F4-663F-6A1307F4EE2C}"/>
              </a:ext>
            </a:extLst>
          </p:cNvPr>
          <p:cNvSpPr>
            <a:spLocks noGrp="1"/>
          </p:cNvSpPr>
          <p:nvPr>
            <p:ph type="sldNum" sz="quarter" idx="10"/>
          </p:nvPr>
        </p:nvSpPr>
        <p:spPr>
          <a:xfrm>
            <a:off x="10415588" y="6356350"/>
            <a:ext cx="938212" cy="365125"/>
          </a:xfrm>
        </p:spPr>
        <p:txBody>
          <a:bodyPr/>
          <a:lstStyle>
            <a:lvl1pPr>
              <a:defRPr>
                <a:solidFill>
                  <a:schemeClr val="bg1"/>
                </a:solidFill>
              </a:defRPr>
            </a:lvl1pPr>
          </a:lstStyle>
          <a:p>
            <a:pPr>
              <a:defRPr/>
            </a:pPr>
            <a:fld id="{8D54F63E-0B27-9143-894C-D92AA42C8AC3}" type="slidenum">
              <a:rPr lang="en-US" altLang="en-US"/>
              <a:pPr>
                <a:defRPr/>
              </a:pPr>
              <a:t>‹#›</a:t>
            </a:fld>
            <a:endParaRPr lang="en-US" altLang="en-US"/>
          </a:p>
        </p:txBody>
      </p:sp>
    </p:spTree>
    <p:extLst>
      <p:ext uri="{BB962C8B-B14F-4D97-AF65-F5344CB8AC3E}">
        <p14:creationId xmlns:p14="http://schemas.microsoft.com/office/powerpoint/2010/main" val="129685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1E16A9B-2C13-B8F7-A5CA-E231804204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all" baseline="0">
                <a:solidFill>
                  <a:srgbClr val="265B4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E74693E-7530-6B58-8D13-37590FC3B1FB}"/>
              </a:ext>
            </a:extLst>
          </p:cNvPr>
          <p:cNvSpPr>
            <a:spLocks noGrp="1"/>
          </p:cNvSpPr>
          <p:nvPr>
            <p:ph type="sldNum" sz="quarter" idx="10"/>
          </p:nvPr>
        </p:nvSpPr>
        <p:spPr>
          <a:xfrm>
            <a:off x="10415588" y="6356350"/>
            <a:ext cx="938212" cy="365125"/>
          </a:xfrm>
        </p:spPr>
        <p:txBody>
          <a:bodyPr/>
          <a:lstStyle>
            <a:lvl1pPr>
              <a:defRPr>
                <a:solidFill>
                  <a:schemeClr val="bg1"/>
                </a:solidFill>
              </a:defRPr>
            </a:lvl1pPr>
          </a:lstStyle>
          <a:p>
            <a:pPr>
              <a:defRPr/>
            </a:pPr>
            <a:fld id="{0292CB8E-18D6-4743-907B-D636EAB3EB01}"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9AC2DC68-B84B-1903-0A45-45B54F32FD41}"/>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14144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474AFD6-B6F5-2476-9FA1-20F6774D38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122363"/>
            <a:ext cx="10515600" cy="2852737"/>
          </a:xfrm>
        </p:spPr>
        <p:txBody>
          <a:bodyPr anchor="b">
            <a:normAutofit/>
          </a:bodyPr>
          <a:lstStyle>
            <a:lvl1pPr>
              <a:defRPr sz="4800" cap="all" baseline="0">
                <a:solidFill>
                  <a:srgbClr val="265B4D"/>
                </a:solidFill>
              </a:defRPr>
            </a:lvl1pPr>
          </a:lstStyle>
          <a:p>
            <a:r>
              <a:rPr lang="en-US" dirty="0"/>
              <a:t>Click to edit Master title style</a:t>
            </a:r>
          </a:p>
        </p:txBody>
      </p:sp>
      <p:sp>
        <p:nvSpPr>
          <p:cNvPr id="3" name="Text Placeholder 2"/>
          <p:cNvSpPr>
            <a:spLocks noGrp="1"/>
          </p:cNvSpPr>
          <p:nvPr>
            <p:ph type="body" idx="1"/>
          </p:nvPr>
        </p:nvSpPr>
        <p:spPr>
          <a:xfrm>
            <a:off x="838200" y="4078374"/>
            <a:ext cx="10515600" cy="1500187"/>
          </a:xfrm>
        </p:spPr>
        <p:txBody>
          <a:bodyPr/>
          <a:lstStyle>
            <a:lvl1pPr marL="0" indent="0">
              <a:buNone/>
              <a:defRPr sz="2400" baseline="0">
                <a:solidFill>
                  <a:srgbClr val="6FC5E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E89EA910-0376-3FDE-9750-D6FBCB63F3BA}"/>
              </a:ext>
            </a:extLst>
          </p:cNvPr>
          <p:cNvSpPr>
            <a:spLocks noGrp="1"/>
          </p:cNvSpPr>
          <p:nvPr>
            <p:ph type="sldNum" sz="quarter" idx="10"/>
          </p:nvPr>
        </p:nvSpPr>
        <p:spPr>
          <a:xfrm>
            <a:off x="10415588" y="6356350"/>
            <a:ext cx="938212" cy="365125"/>
          </a:xfrm>
        </p:spPr>
        <p:txBody>
          <a:bodyPr/>
          <a:lstStyle>
            <a:lvl1pPr>
              <a:defRPr>
                <a:solidFill>
                  <a:schemeClr val="bg1"/>
                </a:solidFill>
              </a:defRPr>
            </a:lvl1pPr>
          </a:lstStyle>
          <a:p>
            <a:pPr>
              <a:defRPr/>
            </a:pPr>
            <a:fld id="{0CB3A4FE-AFF6-4541-A153-EE027CC25124}"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21E3D4E2-5C3A-DBDA-E1CA-A4D3EB6CA136}"/>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204654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A7C496-7393-0DC6-D12D-F2406E9E8D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7582511-D1FC-FA0A-E4E0-288327047B79}"/>
              </a:ext>
            </a:extLst>
          </p:cNvPr>
          <p:cNvSpPr>
            <a:spLocks noGrp="1"/>
          </p:cNvSpPr>
          <p:nvPr>
            <p:ph type="sldNum" sz="quarter" idx="10"/>
          </p:nvPr>
        </p:nvSpPr>
        <p:spPr>
          <a:xfrm>
            <a:off x="10415588" y="6356350"/>
            <a:ext cx="938212" cy="365125"/>
          </a:xfrm>
        </p:spPr>
        <p:txBody>
          <a:bodyPr/>
          <a:lstStyle>
            <a:lvl1pPr>
              <a:defRPr>
                <a:solidFill>
                  <a:schemeClr val="bg1"/>
                </a:solidFill>
              </a:defRPr>
            </a:lvl1pPr>
          </a:lstStyle>
          <a:p>
            <a:pPr>
              <a:defRPr/>
            </a:pPr>
            <a:fld id="{20C498CA-3841-504C-8F45-1EF3E077DF0D}"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14B8AB46-7A29-28E6-6531-A19505B92F95}"/>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215786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5DBE1D8-F136-A96A-7684-5344934F81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7A25D62-BA4C-2016-57EC-EF4A50AC83FE}"/>
              </a:ext>
            </a:extLst>
          </p:cNvPr>
          <p:cNvSpPr>
            <a:spLocks noGrp="1"/>
          </p:cNvSpPr>
          <p:nvPr>
            <p:ph type="sldNum" sz="quarter" idx="10"/>
          </p:nvPr>
        </p:nvSpPr>
        <p:spPr>
          <a:xfrm>
            <a:off x="10415588" y="6356350"/>
            <a:ext cx="938212" cy="365125"/>
          </a:xfrm>
        </p:spPr>
        <p:txBody>
          <a:bodyPr/>
          <a:lstStyle>
            <a:lvl1pPr>
              <a:defRPr>
                <a:solidFill>
                  <a:schemeClr val="bg1"/>
                </a:solidFill>
              </a:defRPr>
            </a:lvl1pPr>
          </a:lstStyle>
          <a:p>
            <a:pPr>
              <a:defRPr/>
            </a:pPr>
            <a:fld id="{EA991251-B6FE-EE4E-A085-A7DF31414C3D}"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13709966-C1F4-F1FD-B036-3D5EE3CB7B74}"/>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195348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905499"/>
            <a:ext cx="12191999" cy="952499"/>
          </a:xfrm>
          <a:prstGeom prst="rect">
            <a:avLst/>
          </a:prstGeom>
        </p:spPr>
      </p:pic>
      <p:sp>
        <p:nvSpPr>
          <p:cNvPr id="17" name="bg object 17"/>
          <p:cNvSpPr/>
          <p:nvPr/>
        </p:nvSpPr>
        <p:spPr>
          <a:xfrm>
            <a:off x="909828" y="6216103"/>
            <a:ext cx="1292860" cy="378460"/>
          </a:xfrm>
          <a:custGeom>
            <a:avLst/>
            <a:gdLst/>
            <a:ahLst/>
            <a:cxnLst/>
            <a:rect l="l" t="t" r="r" b="b"/>
            <a:pathLst>
              <a:path w="1292860" h="378459">
                <a:moveTo>
                  <a:pt x="312877" y="103720"/>
                </a:moveTo>
                <a:lnTo>
                  <a:pt x="309740" y="10820"/>
                </a:lnTo>
                <a:lnTo>
                  <a:pt x="3136" y="10820"/>
                </a:lnTo>
                <a:lnTo>
                  <a:pt x="0" y="103720"/>
                </a:lnTo>
                <a:lnTo>
                  <a:pt x="13017" y="103720"/>
                </a:lnTo>
                <a:lnTo>
                  <a:pt x="23012" y="67691"/>
                </a:lnTo>
                <a:lnTo>
                  <a:pt x="38100" y="46443"/>
                </a:lnTo>
                <a:lnTo>
                  <a:pt x="62191" y="36372"/>
                </a:lnTo>
                <a:lnTo>
                  <a:pt x="99199" y="33820"/>
                </a:lnTo>
                <a:lnTo>
                  <a:pt x="128828" y="33820"/>
                </a:lnTo>
                <a:lnTo>
                  <a:pt x="128828" y="307086"/>
                </a:lnTo>
                <a:lnTo>
                  <a:pt x="127774" y="332486"/>
                </a:lnTo>
                <a:lnTo>
                  <a:pt x="121754" y="348957"/>
                </a:lnTo>
                <a:lnTo>
                  <a:pt x="106476" y="358254"/>
                </a:lnTo>
                <a:lnTo>
                  <a:pt x="77660" y="362089"/>
                </a:lnTo>
                <a:lnTo>
                  <a:pt x="77660" y="372465"/>
                </a:lnTo>
                <a:lnTo>
                  <a:pt x="236562" y="372465"/>
                </a:lnTo>
                <a:lnTo>
                  <a:pt x="236562" y="362089"/>
                </a:lnTo>
                <a:lnTo>
                  <a:pt x="209042" y="359105"/>
                </a:lnTo>
                <a:lnTo>
                  <a:pt x="193128" y="351040"/>
                </a:lnTo>
                <a:lnTo>
                  <a:pt x="185813" y="336219"/>
                </a:lnTo>
                <a:lnTo>
                  <a:pt x="184035" y="312940"/>
                </a:lnTo>
                <a:lnTo>
                  <a:pt x="184035" y="33820"/>
                </a:lnTo>
                <a:lnTo>
                  <a:pt x="213664" y="33820"/>
                </a:lnTo>
                <a:lnTo>
                  <a:pt x="250748" y="36309"/>
                </a:lnTo>
                <a:lnTo>
                  <a:pt x="274942" y="46278"/>
                </a:lnTo>
                <a:lnTo>
                  <a:pt x="290055" y="67500"/>
                </a:lnTo>
                <a:lnTo>
                  <a:pt x="299859" y="103720"/>
                </a:lnTo>
                <a:lnTo>
                  <a:pt x="312877" y="103720"/>
                </a:lnTo>
                <a:close/>
              </a:path>
              <a:path w="1292860" h="378459">
                <a:moveTo>
                  <a:pt x="487502" y="345414"/>
                </a:moveTo>
                <a:lnTo>
                  <a:pt x="468414" y="343662"/>
                </a:lnTo>
                <a:lnTo>
                  <a:pt x="458381" y="337464"/>
                </a:lnTo>
                <a:lnTo>
                  <a:pt x="454482" y="327469"/>
                </a:lnTo>
                <a:lnTo>
                  <a:pt x="453834" y="314299"/>
                </a:lnTo>
                <a:lnTo>
                  <a:pt x="453834" y="126707"/>
                </a:lnTo>
                <a:lnTo>
                  <a:pt x="368096" y="126707"/>
                </a:lnTo>
                <a:lnTo>
                  <a:pt x="368096" y="136182"/>
                </a:lnTo>
                <a:lnTo>
                  <a:pt x="390245" y="138811"/>
                </a:lnTo>
                <a:lnTo>
                  <a:pt x="402209" y="145364"/>
                </a:lnTo>
                <a:lnTo>
                  <a:pt x="407098" y="155905"/>
                </a:lnTo>
                <a:lnTo>
                  <a:pt x="408038" y="170459"/>
                </a:lnTo>
                <a:lnTo>
                  <a:pt x="408038" y="298970"/>
                </a:lnTo>
                <a:lnTo>
                  <a:pt x="388162" y="334899"/>
                </a:lnTo>
                <a:lnTo>
                  <a:pt x="351929" y="346316"/>
                </a:lnTo>
                <a:lnTo>
                  <a:pt x="330466" y="340906"/>
                </a:lnTo>
                <a:lnTo>
                  <a:pt x="318262" y="328447"/>
                </a:lnTo>
                <a:lnTo>
                  <a:pt x="312788" y="314540"/>
                </a:lnTo>
                <a:lnTo>
                  <a:pt x="311531" y="304825"/>
                </a:lnTo>
                <a:lnTo>
                  <a:pt x="311531" y="126707"/>
                </a:lnTo>
                <a:lnTo>
                  <a:pt x="232079" y="126707"/>
                </a:lnTo>
                <a:lnTo>
                  <a:pt x="232079" y="134378"/>
                </a:lnTo>
                <a:lnTo>
                  <a:pt x="244157" y="135623"/>
                </a:lnTo>
                <a:lnTo>
                  <a:pt x="254965" y="139954"/>
                </a:lnTo>
                <a:lnTo>
                  <a:pt x="262750" y="150291"/>
                </a:lnTo>
                <a:lnTo>
                  <a:pt x="265734" y="169557"/>
                </a:lnTo>
                <a:lnTo>
                  <a:pt x="265734" y="307086"/>
                </a:lnTo>
                <a:lnTo>
                  <a:pt x="272681" y="342569"/>
                </a:lnTo>
                <a:lnTo>
                  <a:pt x="289648" y="364350"/>
                </a:lnTo>
                <a:lnTo>
                  <a:pt x="310819" y="375310"/>
                </a:lnTo>
                <a:lnTo>
                  <a:pt x="330377" y="378333"/>
                </a:lnTo>
                <a:lnTo>
                  <a:pt x="340487" y="377634"/>
                </a:lnTo>
                <a:lnTo>
                  <a:pt x="354685" y="374497"/>
                </a:lnTo>
                <a:lnTo>
                  <a:pt x="370979" y="367296"/>
                </a:lnTo>
                <a:lnTo>
                  <a:pt x="387388" y="354431"/>
                </a:lnTo>
                <a:lnTo>
                  <a:pt x="410730" y="330974"/>
                </a:lnTo>
                <a:lnTo>
                  <a:pt x="410730" y="376529"/>
                </a:lnTo>
                <a:lnTo>
                  <a:pt x="412076" y="377431"/>
                </a:lnTo>
                <a:lnTo>
                  <a:pt x="430555" y="370890"/>
                </a:lnTo>
                <a:lnTo>
                  <a:pt x="448449" y="364744"/>
                </a:lnTo>
                <a:lnTo>
                  <a:pt x="467004" y="358851"/>
                </a:lnTo>
                <a:lnTo>
                  <a:pt x="487502" y="353072"/>
                </a:lnTo>
                <a:lnTo>
                  <a:pt x="487502" y="345414"/>
                </a:lnTo>
                <a:close/>
              </a:path>
              <a:path w="1292860" h="378459">
                <a:moveTo>
                  <a:pt x="606005" y="364350"/>
                </a:moveTo>
                <a:lnTo>
                  <a:pt x="586371" y="362178"/>
                </a:lnTo>
                <a:lnTo>
                  <a:pt x="573798" y="356793"/>
                </a:lnTo>
                <a:lnTo>
                  <a:pt x="567118" y="345833"/>
                </a:lnTo>
                <a:lnTo>
                  <a:pt x="565162" y="326923"/>
                </a:lnTo>
                <a:lnTo>
                  <a:pt x="565162" y="901"/>
                </a:lnTo>
                <a:lnTo>
                  <a:pt x="563359" y="0"/>
                </a:lnTo>
                <a:lnTo>
                  <a:pt x="541553" y="6261"/>
                </a:lnTo>
                <a:lnTo>
                  <a:pt x="519874" y="12230"/>
                </a:lnTo>
                <a:lnTo>
                  <a:pt x="498284" y="17945"/>
                </a:lnTo>
                <a:lnTo>
                  <a:pt x="476732" y="23456"/>
                </a:lnTo>
                <a:lnTo>
                  <a:pt x="476732" y="32016"/>
                </a:lnTo>
                <a:lnTo>
                  <a:pt x="487946" y="31115"/>
                </a:lnTo>
                <a:lnTo>
                  <a:pt x="495134" y="31115"/>
                </a:lnTo>
                <a:lnTo>
                  <a:pt x="507885" y="32842"/>
                </a:lnTo>
                <a:lnTo>
                  <a:pt x="515391" y="38493"/>
                </a:lnTo>
                <a:lnTo>
                  <a:pt x="518922" y="48806"/>
                </a:lnTo>
                <a:lnTo>
                  <a:pt x="519823" y="64477"/>
                </a:lnTo>
                <a:lnTo>
                  <a:pt x="519823" y="325120"/>
                </a:lnTo>
                <a:lnTo>
                  <a:pt x="517766" y="343674"/>
                </a:lnTo>
                <a:lnTo>
                  <a:pt x="510844" y="355219"/>
                </a:lnTo>
                <a:lnTo>
                  <a:pt x="497852" y="361518"/>
                </a:lnTo>
                <a:lnTo>
                  <a:pt x="477621" y="364350"/>
                </a:lnTo>
                <a:lnTo>
                  <a:pt x="477621" y="372465"/>
                </a:lnTo>
                <a:lnTo>
                  <a:pt x="606005" y="372465"/>
                </a:lnTo>
                <a:lnTo>
                  <a:pt x="606005" y="364350"/>
                </a:lnTo>
                <a:close/>
              </a:path>
              <a:path w="1292860" h="378459">
                <a:moveTo>
                  <a:pt x="825500" y="336397"/>
                </a:moveTo>
                <a:lnTo>
                  <a:pt x="820635" y="340106"/>
                </a:lnTo>
                <a:lnTo>
                  <a:pt x="815187" y="343433"/>
                </a:lnTo>
                <a:lnTo>
                  <a:pt x="808736" y="345846"/>
                </a:lnTo>
                <a:lnTo>
                  <a:pt x="800849" y="346760"/>
                </a:lnTo>
                <a:lnTo>
                  <a:pt x="791743" y="344055"/>
                </a:lnTo>
                <a:lnTo>
                  <a:pt x="785101" y="226364"/>
                </a:lnTo>
                <a:lnTo>
                  <a:pt x="784987" y="206070"/>
                </a:lnTo>
                <a:lnTo>
                  <a:pt x="774941" y="152704"/>
                </a:lnTo>
                <a:lnTo>
                  <a:pt x="703846" y="121297"/>
                </a:lnTo>
                <a:lnTo>
                  <a:pt x="663524" y="127698"/>
                </a:lnTo>
                <a:lnTo>
                  <a:pt x="636092" y="143395"/>
                </a:lnTo>
                <a:lnTo>
                  <a:pt x="620433" y="163156"/>
                </a:lnTo>
                <a:lnTo>
                  <a:pt x="615454" y="181724"/>
                </a:lnTo>
                <a:lnTo>
                  <a:pt x="616699" y="189331"/>
                </a:lnTo>
                <a:lnTo>
                  <a:pt x="620725" y="197281"/>
                </a:lnTo>
                <a:lnTo>
                  <a:pt x="627951" y="203542"/>
                </a:lnTo>
                <a:lnTo>
                  <a:pt x="638797" y="206070"/>
                </a:lnTo>
                <a:lnTo>
                  <a:pt x="648436" y="204000"/>
                </a:lnTo>
                <a:lnTo>
                  <a:pt x="660336" y="169557"/>
                </a:lnTo>
                <a:lnTo>
                  <a:pt x="660336" y="160985"/>
                </a:lnTo>
                <a:lnTo>
                  <a:pt x="663841" y="149783"/>
                </a:lnTo>
                <a:lnTo>
                  <a:pt x="672909" y="141427"/>
                </a:lnTo>
                <a:lnTo>
                  <a:pt x="685330" y="136194"/>
                </a:lnTo>
                <a:lnTo>
                  <a:pt x="698931" y="134378"/>
                </a:lnTo>
                <a:lnTo>
                  <a:pt x="712520" y="135915"/>
                </a:lnTo>
                <a:lnTo>
                  <a:pt x="726249" y="142265"/>
                </a:lnTo>
                <a:lnTo>
                  <a:pt x="736866" y="156057"/>
                </a:lnTo>
                <a:lnTo>
                  <a:pt x="741121" y="179920"/>
                </a:lnTo>
                <a:lnTo>
                  <a:pt x="741121" y="212839"/>
                </a:lnTo>
                <a:lnTo>
                  <a:pt x="741121" y="226364"/>
                </a:lnTo>
                <a:lnTo>
                  <a:pt x="741121" y="305282"/>
                </a:lnTo>
                <a:lnTo>
                  <a:pt x="740587" y="316039"/>
                </a:lnTo>
                <a:lnTo>
                  <a:pt x="708355" y="342366"/>
                </a:lnTo>
                <a:lnTo>
                  <a:pt x="688581" y="346316"/>
                </a:lnTo>
                <a:lnTo>
                  <a:pt x="674636" y="343306"/>
                </a:lnTo>
                <a:lnTo>
                  <a:pt x="663219" y="334759"/>
                </a:lnTo>
                <a:lnTo>
                  <a:pt x="655510" y="321386"/>
                </a:lnTo>
                <a:lnTo>
                  <a:pt x="652678" y="303923"/>
                </a:lnTo>
                <a:lnTo>
                  <a:pt x="652678" y="302577"/>
                </a:lnTo>
                <a:lnTo>
                  <a:pt x="654939" y="286677"/>
                </a:lnTo>
                <a:lnTo>
                  <a:pt x="666089" y="267677"/>
                </a:lnTo>
                <a:lnTo>
                  <a:pt x="692645" y="247091"/>
                </a:lnTo>
                <a:lnTo>
                  <a:pt x="741121" y="226364"/>
                </a:lnTo>
                <a:lnTo>
                  <a:pt x="741121" y="212839"/>
                </a:lnTo>
                <a:lnTo>
                  <a:pt x="682383" y="236918"/>
                </a:lnTo>
                <a:lnTo>
                  <a:pt x="639787" y="259676"/>
                </a:lnTo>
                <a:lnTo>
                  <a:pt x="613854" y="286080"/>
                </a:lnTo>
                <a:lnTo>
                  <a:pt x="605104" y="321056"/>
                </a:lnTo>
                <a:lnTo>
                  <a:pt x="609981" y="345605"/>
                </a:lnTo>
                <a:lnTo>
                  <a:pt x="622896" y="363562"/>
                </a:lnTo>
                <a:lnTo>
                  <a:pt x="641286" y="374573"/>
                </a:lnTo>
                <a:lnTo>
                  <a:pt x="662546" y="378333"/>
                </a:lnTo>
                <a:lnTo>
                  <a:pt x="684758" y="374599"/>
                </a:lnTo>
                <a:lnTo>
                  <a:pt x="705777" y="365023"/>
                </a:lnTo>
                <a:lnTo>
                  <a:pt x="724954" y="352069"/>
                </a:lnTo>
                <a:lnTo>
                  <a:pt x="731862" y="346316"/>
                </a:lnTo>
                <a:lnTo>
                  <a:pt x="741603" y="338201"/>
                </a:lnTo>
                <a:lnTo>
                  <a:pt x="746887" y="361022"/>
                </a:lnTo>
                <a:lnTo>
                  <a:pt x="756615" y="372973"/>
                </a:lnTo>
                <a:lnTo>
                  <a:pt x="767702" y="377571"/>
                </a:lnTo>
                <a:lnTo>
                  <a:pt x="777024" y="378333"/>
                </a:lnTo>
                <a:lnTo>
                  <a:pt x="784999" y="377774"/>
                </a:lnTo>
                <a:lnTo>
                  <a:pt x="795896" y="374548"/>
                </a:lnTo>
                <a:lnTo>
                  <a:pt x="809485" y="366344"/>
                </a:lnTo>
                <a:lnTo>
                  <a:pt x="825500" y="350824"/>
                </a:lnTo>
                <a:lnTo>
                  <a:pt x="825500" y="346760"/>
                </a:lnTo>
                <a:lnTo>
                  <a:pt x="825500" y="336397"/>
                </a:lnTo>
                <a:close/>
              </a:path>
              <a:path w="1292860" h="378459">
                <a:moveTo>
                  <a:pt x="1079157" y="364350"/>
                </a:moveTo>
                <a:lnTo>
                  <a:pt x="1062850" y="361378"/>
                </a:lnTo>
                <a:lnTo>
                  <a:pt x="1052830" y="355104"/>
                </a:lnTo>
                <a:lnTo>
                  <a:pt x="1047762" y="344436"/>
                </a:lnTo>
                <a:lnTo>
                  <a:pt x="1046365" y="328269"/>
                </a:lnTo>
                <a:lnTo>
                  <a:pt x="1046365" y="203365"/>
                </a:lnTo>
                <a:lnTo>
                  <a:pt x="1039876" y="162204"/>
                </a:lnTo>
                <a:lnTo>
                  <a:pt x="1023747" y="137134"/>
                </a:lnTo>
                <a:lnTo>
                  <a:pt x="1002995" y="124675"/>
                </a:lnTo>
                <a:lnTo>
                  <a:pt x="982637" y="121297"/>
                </a:lnTo>
                <a:lnTo>
                  <a:pt x="960323" y="124650"/>
                </a:lnTo>
                <a:lnTo>
                  <a:pt x="940727" y="133921"/>
                </a:lnTo>
                <a:lnTo>
                  <a:pt x="922223" y="147929"/>
                </a:lnTo>
                <a:lnTo>
                  <a:pt x="903173" y="165493"/>
                </a:lnTo>
                <a:lnTo>
                  <a:pt x="903173" y="122199"/>
                </a:lnTo>
                <a:lnTo>
                  <a:pt x="899160" y="121297"/>
                </a:lnTo>
                <a:lnTo>
                  <a:pt x="880491" y="128155"/>
                </a:lnTo>
                <a:lnTo>
                  <a:pt x="861644" y="134543"/>
                </a:lnTo>
                <a:lnTo>
                  <a:pt x="842822" y="140512"/>
                </a:lnTo>
                <a:lnTo>
                  <a:pt x="824179" y="146100"/>
                </a:lnTo>
                <a:lnTo>
                  <a:pt x="824179" y="155117"/>
                </a:lnTo>
                <a:lnTo>
                  <a:pt x="826401" y="154216"/>
                </a:lnTo>
                <a:lnTo>
                  <a:pt x="832256" y="152869"/>
                </a:lnTo>
                <a:lnTo>
                  <a:pt x="839863" y="152869"/>
                </a:lnTo>
                <a:lnTo>
                  <a:pt x="846670" y="153479"/>
                </a:lnTo>
                <a:lnTo>
                  <a:pt x="852893" y="157429"/>
                </a:lnTo>
                <a:lnTo>
                  <a:pt x="857427" y="167894"/>
                </a:lnTo>
                <a:lnTo>
                  <a:pt x="859193" y="188036"/>
                </a:lnTo>
                <a:lnTo>
                  <a:pt x="859193" y="323316"/>
                </a:lnTo>
                <a:lnTo>
                  <a:pt x="857529" y="343166"/>
                </a:lnTo>
                <a:lnTo>
                  <a:pt x="851941" y="355333"/>
                </a:lnTo>
                <a:lnTo>
                  <a:pt x="841565" y="361746"/>
                </a:lnTo>
                <a:lnTo>
                  <a:pt x="825500" y="364350"/>
                </a:lnTo>
                <a:lnTo>
                  <a:pt x="825500" y="372465"/>
                </a:lnTo>
                <a:lnTo>
                  <a:pt x="940447" y="372465"/>
                </a:lnTo>
                <a:lnTo>
                  <a:pt x="940447" y="364350"/>
                </a:lnTo>
                <a:lnTo>
                  <a:pt x="922896" y="361683"/>
                </a:lnTo>
                <a:lnTo>
                  <a:pt x="911885" y="356235"/>
                </a:lnTo>
                <a:lnTo>
                  <a:pt x="906183" y="347738"/>
                </a:lnTo>
                <a:lnTo>
                  <a:pt x="904544" y="335940"/>
                </a:lnTo>
                <a:lnTo>
                  <a:pt x="904544" y="182626"/>
                </a:lnTo>
                <a:lnTo>
                  <a:pt x="919581" y="169202"/>
                </a:lnTo>
                <a:lnTo>
                  <a:pt x="933310" y="159461"/>
                </a:lnTo>
                <a:lnTo>
                  <a:pt x="946137" y="153517"/>
                </a:lnTo>
                <a:lnTo>
                  <a:pt x="958405" y="151511"/>
                </a:lnTo>
                <a:lnTo>
                  <a:pt x="978623" y="155067"/>
                </a:lnTo>
                <a:lnTo>
                  <a:pt x="991616" y="165379"/>
                </a:lnTo>
                <a:lnTo>
                  <a:pt x="998550" y="181952"/>
                </a:lnTo>
                <a:lnTo>
                  <a:pt x="1000594" y="204266"/>
                </a:lnTo>
                <a:lnTo>
                  <a:pt x="1000594" y="318350"/>
                </a:lnTo>
                <a:lnTo>
                  <a:pt x="998029" y="342785"/>
                </a:lnTo>
                <a:lnTo>
                  <a:pt x="990879" y="356235"/>
                </a:lnTo>
                <a:lnTo>
                  <a:pt x="979944" y="362229"/>
                </a:lnTo>
                <a:lnTo>
                  <a:pt x="966000" y="364350"/>
                </a:lnTo>
                <a:lnTo>
                  <a:pt x="966000" y="372465"/>
                </a:lnTo>
                <a:lnTo>
                  <a:pt x="1079157" y="372465"/>
                </a:lnTo>
                <a:lnTo>
                  <a:pt x="1079157" y="364350"/>
                </a:lnTo>
                <a:close/>
              </a:path>
              <a:path w="1292860" h="378459">
                <a:moveTo>
                  <a:pt x="1292796" y="286791"/>
                </a:moveTo>
                <a:lnTo>
                  <a:pt x="1284300" y="283184"/>
                </a:lnTo>
                <a:lnTo>
                  <a:pt x="1272628" y="300507"/>
                </a:lnTo>
                <a:lnTo>
                  <a:pt x="1255572" y="319252"/>
                </a:lnTo>
                <a:lnTo>
                  <a:pt x="1231785" y="334289"/>
                </a:lnTo>
                <a:lnTo>
                  <a:pt x="1199921" y="340448"/>
                </a:lnTo>
                <a:lnTo>
                  <a:pt x="1172184" y="335419"/>
                </a:lnTo>
                <a:lnTo>
                  <a:pt x="1145692" y="317119"/>
                </a:lnTo>
                <a:lnTo>
                  <a:pt x="1124762" y="280720"/>
                </a:lnTo>
                <a:lnTo>
                  <a:pt x="1113688" y="221411"/>
                </a:lnTo>
                <a:lnTo>
                  <a:pt x="1282496" y="221411"/>
                </a:lnTo>
                <a:lnTo>
                  <a:pt x="1278585" y="203822"/>
                </a:lnTo>
                <a:lnTo>
                  <a:pt x="1272286" y="175514"/>
                </a:lnTo>
                <a:lnTo>
                  <a:pt x="1251673" y="144475"/>
                </a:lnTo>
                <a:lnTo>
                  <a:pt x="1246174" y="141135"/>
                </a:lnTo>
                <a:lnTo>
                  <a:pt x="1227264" y="129705"/>
                </a:lnTo>
                <a:lnTo>
                  <a:pt x="1227264" y="203822"/>
                </a:lnTo>
                <a:lnTo>
                  <a:pt x="1115072" y="203822"/>
                </a:lnTo>
                <a:lnTo>
                  <a:pt x="1124013" y="173672"/>
                </a:lnTo>
                <a:lnTo>
                  <a:pt x="1137221" y="154381"/>
                </a:lnTo>
                <a:lnTo>
                  <a:pt x="1154379" y="144145"/>
                </a:lnTo>
                <a:lnTo>
                  <a:pt x="1175207" y="141135"/>
                </a:lnTo>
                <a:lnTo>
                  <a:pt x="1200772" y="147256"/>
                </a:lnTo>
                <a:lnTo>
                  <a:pt x="1215732" y="162674"/>
                </a:lnTo>
                <a:lnTo>
                  <a:pt x="1223441" y="182994"/>
                </a:lnTo>
                <a:lnTo>
                  <a:pt x="1227264" y="203822"/>
                </a:lnTo>
                <a:lnTo>
                  <a:pt x="1227264" y="129705"/>
                </a:lnTo>
                <a:lnTo>
                  <a:pt x="1222578" y="126860"/>
                </a:lnTo>
                <a:lnTo>
                  <a:pt x="1186878" y="121297"/>
                </a:lnTo>
                <a:lnTo>
                  <a:pt x="1151166" y="128092"/>
                </a:lnTo>
                <a:lnTo>
                  <a:pt x="1115098" y="150609"/>
                </a:lnTo>
                <a:lnTo>
                  <a:pt x="1087196" y="192074"/>
                </a:lnTo>
                <a:lnTo>
                  <a:pt x="1075994" y="255676"/>
                </a:lnTo>
                <a:lnTo>
                  <a:pt x="1083386" y="307555"/>
                </a:lnTo>
                <a:lnTo>
                  <a:pt x="1104214" y="346087"/>
                </a:lnTo>
                <a:lnTo>
                  <a:pt x="1136408" y="370065"/>
                </a:lnTo>
                <a:lnTo>
                  <a:pt x="1177899" y="378333"/>
                </a:lnTo>
                <a:lnTo>
                  <a:pt x="1228039" y="366433"/>
                </a:lnTo>
                <a:lnTo>
                  <a:pt x="1260767" y="340448"/>
                </a:lnTo>
                <a:lnTo>
                  <a:pt x="1262608" y="338988"/>
                </a:lnTo>
                <a:lnTo>
                  <a:pt x="1283550" y="308317"/>
                </a:lnTo>
                <a:lnTo>
                  <a:pt x="1292796" y="286791"/>
                </a:lnTo>
                <a:close/>
              </a:path>
            </a:pathLst>
          </a:custGeom>
          <a:solidFill>
            <a:srgbClr val="FDFDF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1"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5A8FA7-4768-9F17-6C7E-181A8644A73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E29504C-F699-41C5-482D-028F31E7FA3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3DF05792-2185-E9B7-0DA2-CF7513072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baseline="0">
                <a:solidFill>
                  <a:schemeClr val="tx1">
                    <a:tint val="75000"/>
                  </a:schemeClr>
                </a:solidFill>
                <a:latin typeface="Century Gothic" charset="0"/>
              </a:defRPr>
            </a:lvl1pPr>
          </a:lstStyle>
          <a:p>
            <a:pPr>
              <a:defRPr/>
            </a:pPr>
            <a:endParaRPr lang="en-US"/>
          </a:p>
        </p:txBody>
      </p:sp>
      <p:sp>
        <p:nvSpPr>
          <p:cNvPr id="6" name="Slide Number Placeholder 5">
            <a:extLst>
              <a:ext uri="{FF2B5EF4-FFF2-40B4-BE49-F238E27FC236}">
                <a16:creationId xmlns:a16="http://schemas.microsoft.com/office/drawing/2014/main" id="{EF90E965-7E94-3581-E7FE-D591CD7C86A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Century Gothic" panose="020B0502020202020204" pitchFamily="34" charset="0"/>
              </a:defRPr>
            </a:lvl1pPr>
          </a:lstStyle>
          <a:p>
            <a:pPr>
              <a:defRPr/>
            </a:pPr>
            <a:fld id="{7DF59D1E-F63A-5D4E-9DEE-5412631EB6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Lst>
  <p:hf sldNum="0" hdr="0" ftr="0" dt="0"/>
  <p:txStyles>
    <p:titleStyle>
      <a:lvl1pPr algn="l" rtl="0" eaLnBrk="0" fontAlgn="base" hangingPunct="0">
        <a:lnSpc>
          <a:spcPct val="90000"/>
        </a:lnSpc>
        <a:spcBef>
          <a:spcPct val="0"/>
        </a:spcBef>
        <a:spcAft>
          <a:spcPct val="0"/>
        </a:spcAft>
        <a:defRPr sz="3800" kern="1200">
          <a:solidFill>
            <a:schemeClr val="tx2"/>
          </a:solidFill>
          <a:latin typeface="Century Gothic" charset="0"/>
          <a:ea typeface="+mj-ea"/>
          <a:cs typeface="+mj-cs"/>
        </a:defRPr>
      </a:lvl1pPr>
      <a:lvl2pPr algn="l" rtl="0" eaLnBrk="0" fontAlgn="base" hangingPunct="0">
        <a:lnSpc>
          <a:spcPct val="90000"/>
        </a:lnSpc>
        <a:spcBef>
          <a:spcPct val="0"/>
        </a:spcBef>
        <a:spcAft>
          <a:spcPct val="0"/>
        </a:spcAft>
        <a:defRPr sz="3800">
          <a:solidFill>
            <a:schemeClr val="tx2"/>
          </a:solidFill>
          <a:latin typeface="Century Gothic" charset="0"/>
        </a:defRPr>
      </a:lvl2pPr>
      <a:lvl3pPr algn="l" rtl="0" eaLnBrk="0" fontAlgn="base" hangingPunct="0">
        <a:lnSpc>
          <a:spcPct val="90000"/>
        </a:lnSpc>
        <a:spcBef>
          <a:spcPct val="0"/>
        </a:spcBef>
        <a:spcAft>
          <a:spcPct val="0"/>
        </a:spcAft>
        <a:defRPr sz="3800">
          <a:solidFill>
            <a:schemeClr val="tx2"/>
          </a:solidFill>
          <a:latin typeface="Century Gothic" charset="0"/>
        </a:defRPr>
      </a:lvl3pPr>
      <a:lvl4pPr algn="l" rtl="0" eaLnBrk="0" fontAlgn="base" hangingPunct="0">
        <a:lnSpc>
          <a:spcPct val="90000"/>
        </a:lnSpc>
        <a:spcBef>
          <a:spcPct val="0"/>
        </a:spcBef>
        <a:spcAft>
          <a:spcPct val="0"/>
        </a:spcAft>
        <a:defRPr sz="3800">
          <a:solidFill>
            <a:schemeClr val="tx2"/>
          </a:solidFill>
          <a:latin typeface="Century Gothic" charset="0"/>
        </a:defRPr>
      </a:lvl4pPr>
      <a:lvl5pPr algn="l" rtl="0" eaLnBrk="0" fontAlgn="base" hangingPunct="0">
        <a:lnSpc>
          <a:spcPct val="90000"/>
        </a:lnSpc>
        <a:spcBef>
          <a:spcPct val="0"/>
        </a:spcBef>
        <a:spcAft>
          <a:spcPct val="0"/>
        </a:spcAft>
        <a:defRPr sz="3800">
          <a:solidFill>
            <a:schemeClr val="tx2"/>
          </a:solidFill>
          <a:latin typeface="Century Gothic" charset="0"/>
        </a:defRPr>
      </a:lvl5pPr>
      <a:lvl6pPr marL="457200" algn="l" rtl="0" fontAlgn="base">
        <a:lnSpc>
          <a:spcPct val="90000"/>
        </a:lnSpc>
        <a:spcBef>
          <a:spcPct val="0"/>
        </a:spcBef>
        <a:spcAft>
          <a:spcPct val="0"/>
        </a:spcAft>
        <a:defRPr sz="3800">
          <a:solidFill>
            <a:schemeClr val="tx2"/>
          </a:solidFill>
          <a:latin typeface="Century Gothic" charset="0"/>
        </a:defRPr>
      </a:lvl6pPr>
      <a:lvl7pPr marL="914400" algn="l" rtl="0" fontAlgn="base">
        <a:lnSpc>
          <a:spcPct val="90000"/>
        </a:lnSpc>
        <a:spcBef>
          <a:spcPct val="0"/>
        </a:spcBef>
        <a:spcAft>
          <a:spcPct val="0"/>
        </a:spcAft>
        <a:defRPr sz="3800">
          <a:solidFill>
            <a:schemeClr val="tx2"/>
          </a:solidFill>
          <a:latin typeface="Century Gothic" charset="0"/>
        </a:defRPr>
      </a:lvl7pPr>
      <a:lvl8pPr marL="1371600" algn="l" rtl="0" fontAlgn="base">
        <a:lnSpc>
          <a:spcPct val="90000"/>
        </a:lnSpc>
        <a:spcBef>
          <a:spcPct val="0"/>
        </a:spcBef>
        <a:spcAft>
          <a:spcPct val="0"/>
        </a:spcAft>
        <a:defRPr sz="3800">
          <a:solidFill>
            <a:schemeClr val="tx2"/>
          </a:solidFill>
          <a:latin typeface="Century Gothic" charset="0"/>
        </a:defRPr>
      </a:lvl8pPr>
      <a:lvl9pPr marL="1828800" algn="l" rtl="0" fontAlgn="base">
        <a:lnSpc>
          <a:spcPct val="90000"/>
        </a:lnSpc>
        <a:spcBef>
          <a:spcPct val="0"/>
        </a:spcBef>
        <a:spcAft>
          <a:spcPct val="0"/>
        </a:spcAft>
        <a:defRPr sz="3800">
          <a:solidFill>
            <a:schemeClr val="tx2"/>
          </a:solidFill>
          <a:latin typeface="Century Gothic"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5905499"/>
            <a:ext cx="12191999" cy="952499"/>
          </a:xfrm>
          <a:prstGeom prst="rect">
            <a:avLst/>
          </a:prstGeom>
        </p:spPr>
      </p:pic>
      <p:sp>
        <p:nvSpPr>
          <p:cNvPr id="17" name="bg object 17"/>
          <p:cNvSpPr/>
          <p:nvPr/>
        </p:nvSpPr>
        <p:spPr>
          <a:xfrm>
            <a:off x="909828" y="6216103"/>
            <a:ext cx="1292860" cy="378460"/>
          </a:xfrm>
          <a:custGeom>
            <a:avLst/>
            <a:gdLst/>
            <a:ahLst/>
            <a:cxnLst/>
            <a:rect l="l" t="t" r="r" b="b"/>
            <a:pathLst>
              <a:path w="1292860" h="378459">
                <a:moveTo>
                  <a:pt x="312877" y="103720"/>
                </a:moveTo>
                <a:lnTo>
                  <a:pt x="309740" y="10820"/>
                </a:lnTo>
                <a:lnTo>
                  <a:pt x="3136" y="10820"/>
                </a:lnTo>
                <a:lnTo>
                  <a:pt x="0" y="103720"/>
                </a:lnTo>
                <a:lnTo>
                  <a:pt x="13017" y="103720"/>
                </a:lnTo>
                <a:lnTo>
                  <a:pt x="23012" y="67691"/>
                </a:lnTo>
                <a:lnTo>
                  <a:pt x="38100" y="46443"/>
                </a:lnTo>
                <a:lnTo>
                  <a:pt x="62191" y="36372"/>
                </a:lnTo>
                <a:lnTo>
                  <a:pt x="99199" y="33820"/>
                </a:lnTo>
                <a:lnTo>
                  <a:pt x="128828" y="33820"/>
                </a:lnTo>
                <a:lnTo>
                  <a:pt x="128828" y="307086"/>
                </a:lnTo>
                <a:lnTo>
                  <a:pt x="127774" y="332486"/>
                </a:lnTo>
                <a:lnTo>
                  <a:pt x="121754" y="348957"/>
                </a:lnTo>
                <a:lnTo>
                  <a:pt x="106476" y="358254"/>
                </a:lnTo>
                <a:lnTo>
                  <a:pt x="77660" y="362089"/>
                </a:lnTo>
                <a:lnTo>
                  <a:pt x="77660" y="372465"/>
                </a:lnTo>
                <a:lnTo>
                  <a:pt x="236562" y="372465"/>
                </a:lnTo>
                <a:lnTo>
                  <a:pt x="236562" y="362089"/>
                </a:lnTo>
                <a:lnTo>
                  <a:pt x="209042" y="359105"/>
                </a:lnTo>
                <a:lnTo>
                  <a:pt x="193128" y="351040"/>
                </a:lnTo>
                <a:lnTo>
                  <a:pt x="185813" y="336219"/>
                </a:lnTo>
                <a:lnTo>
                  <a:pt x="184035" y="312940"/>
                </a:lnTo>
                <a:lnTo>
                  <a:pt x="184035" y="33820"/>
                </a:lnTo>
                <a:lnTo>
                  <a:pt x="213664" y="33820"/>
                </a:lnTo>
                <a:lnTo>
                  <a:pt x="250748" y="36309"/>
                </a:lnTo>
                <a:lnTo>
                  <a:pt x="274942" y="46278"/>
                </a:lnTo>
                <a:lnTo>
                  <a:pt x="290055" y="67500"/>
                </a:lnTo>
                <a:lnTo>
                  <a:pt x="299859" y="103720"/>
                </a:lnTo>
                <a:lnTo>
                  <a:pt x="312877" y="103720"/>
                </a:lnTo>
                <a:close/>
              </a:path>
              <a:path w="1292860" h="378459">
                <a:moveTo>
                  <a:pt x="487502" y="345414"/>
                </a:moveTo>
                <a:lnTo>
                  <a:pt x="468414" y="343662"/>
                </a:lnTo>
                <a:lnTo>
                  <a:pt x="458381" y="337464"/>
                </a:lnTo>
                <a:lnTo>
                  <a:pt x="454482" y="327469"/>
                </a:lnTo>
                <a:lnTo>
                  <a:pt x="453834" y="314299"/>
                </a:lnTo>
                <a:lnTo>
                  <a:pt x="453834" y="126707"/>
                </a:lnTo>
                <a:lnTo>
                  <a:pt x="368096" y="126707"/>
                </a:lnTo>
                <a:lnTo>
                  <a:pt x="368096" y="136182"/>
                </a:lnTo>
                <a:lnTo>
                  <a:pt x="390245" y="138811"/>
                </a:lnTo>
                <a:lnTo>
                  <a:pt x="402209" y="145364"/>
                </a:lnTo>
                <a:lnTo>
                  <a:pt x="407098" y="155905"/>
                </a:lnTo>
                <a:lnTo>
                  <a:pt x="408038" y="170459"/>
                </a:lnTo>
                <a:lnTo>
                  <a:pt x="408038" y="298970"/>
                </a:lnTo>
                <a:lnTo>
                  <a:pt x="388162" y="334899"/>
                </a:lnTo>
                <a:lnTo>
                  <a:pt x="351929" y="346316"/>
                </a:lnTo>
                <a:lnTo>
                  <a:pt x="330466" y="340906"/>
                </a:lnTo>
                <a:lnTo>
                  <a:pt x="318262" y="328447"/>
                </a:lnTo>
                <a:lnTo>
                  <a:pt x="312788" y="314540"/>
                </a:lnTo>
                <a:lnTo>
                  <a:pt x="311531" y="304825"/>
                </a:lnTo>
                <a:lnTo>
                  <a:pt x="311531" y="126707"/>
                </a:lnTo>
                <a:lnTo>
                  <a:pt x="232079" y="126707"/>
                </a:lnTo>
                <a:lnTo>
                  <a:pt x="232079" y="134378"/>
                </a:lnTo>
                <a:lnTo>
                  <a:pt x="244157" y="135623"/>
                </a:lnTo>
                <a:lnTo>
                  <a:pt x="254965" y="139954"/>
                </a:lnTo>
                <a:lnTo>
                  <a:pt x="262750" y="150291"/>
                </a:lnTo>
                <a:lnTo>
                  <a:pt x="265734" y="169557"/>
                </a:lnTo>
                <a:lnTo>
                  <a:pt x="265734" y="307086"/>
                </a:lnTo>
                <a:lnTo>
                  <a:pt x="272681" y="342569"/>
                </a:lnTo>
                <a:lnTo>
                  <a:pt x="289648" y="364350"/>
                </a:lnTo>
                <a:lnTo>
                  <a:pt x="310819" y="375310"/>
                </a:lnTo>
                <a:lnTo>
                  <a:pt x="330377" y="378333"/>
                </a:lnTo>
                <a:lnTo>
                  <a:pt x="340487" y="377634"/>
                </a:lnTo>
                <a:lnTo>
                  <a:pt x="354685" y="374497"/>
                </a:lnTo>
                <a:lnTo>
                  <a:pt x="370979" y="367296"/>
                </a:lnTo>
                <a:lnTo>
                  <a:pt x="387388" y="354431"/>
                </a:lnTo>
                <a:lnTo>
                  <a:pt x="410730" y="330974"/>
                </a:lnTo>
                <a:lnTo>
                  <a:pt x="410730" y="376529"/>
                </a:lnTo>
                <a:lnTo>
                  <a:pt x="412076" y="377431"/>
                </a:lnTo>
                <a:lnTo>
                  <a:pt x="430555" y="370890"/>
                </a:lnTo>
                <a:lnTo>
                  <a:pt x="448449" y="364744"/>
                </a:lnTo>
                <a:lnTo>
                  <a:pt x="467004" y="358851"/>
                </a:lnTo>
                <a:lnTo>
                  <a:pt x="487502" y="353072"/>
                </a:lnTo>
                <a:lnTo>
                  <a:pt x="487502" y="345414"/>
                </a:lnTo>
                <a:close/>
              </a:path>
              <a:path w="1292860" h="378459">
                <a:moveTo>
                  <a:pt x="606005" y="364350"/>
                </a:moveTo>
                <a:lnTo>
                  <a:pt x="586371" y="362178"/>
                </a:lnTo>
                <a:lnTo>
                  <a:pt x="573798" y="356793"/>
                </a:lnTo>
                <a:lnTo>
                  <a:pt x="567118" y="345833"/>
                </a:lnTo>
                <a:lnTo>
                  <a:pt x="565162" y="326923"/>
                </a:lnTo>
                <a:lnTo>
                  <a:pt x="565162" y="901"/>
                </a:lnTo>
                <a:lnTo>
                  <a:pt x="563359" y="0"/>
                </a:lnTo>
                <a:lnTo>
                  <a:pt x="541553" y="6261"/>
                </a:lnTo>
                <a:lnTo>
                  <a:pt x="519874" y="12230"/>
                </a:lnTo>
                <a:lnTo>
                  <a:pt x="498284" y="17945"/>
                </a:lnTo>
                <a:lnTo>
                  <a:pt x="476732" y="23456"/>
                </a:lnTo>
                <a:lnTo>
                  <a:pt x="476732" y="32016"/>
                </a:lnTo>
                <a:lnTo>
                  <a:pt x="487946" y="31115"/>
                </a:lnTo>
                <a:lnTo>
                  <a:pt x="495134" y="31115"/>
                </a:lnTo>
                <a:lnTo>
                  <a:pt x="507885" y="32842"/>
                </a:lnTo>
                <a:lnTo>
                  <a:pt x="515391" y="38493"/>
                </a:lnTo>
                <a:lnTo>
                  <a:pt x="518922" y="48806"/>
                </a:lnTo>
                <a:lnTo>
                  <a:pt x="519823" y="64477"/>
                </a:lnTo>
                <a:lnTo>
                  <a:pt x="519823" y="325120"/>
                </a:lnTo>
                <a:lnTo>
                  <a:pt x="517766" y="343674"/>
                </a:lnTo>
                <a:lnTo>
                  <a:pt x="510844" y="355219"/>
                </a:lnTo>
                <a:lnTo>
                  <a:pt x="497852" y="361518"/>
                </a:lnTo>
                <a:lnTo>
                  <a:pt x="477621" y="364350"/>
                </a:lnTo>
                <a:lnTo>
                  <a:pt x="477621" y="372465"/>
                </a:lnTo>
                <a:lnTo>
                  <a:pt x="606005" y="372465"/>
                </a:lnTo>
                <a:lnTo>
                  <a:pt x="606005" y="364350"/>
                </a:lnTo>
                <a:close/>
              </a:path>
              <a:path w="1292860" h="378459">
                <a:moveTo>
                  <a:pt x="825500" y="336397"/>
                </a:moveTo>
                <a:lnTo>
                  <a:pt x="820635" y="340106"/>
                </a:lnTo>
                <a:lnTo>
                  <a:pt x="815187" y="343433"/>
                </a:lnTo>
                <a:lnTo>
                  <a:pt x="808736" y="345846"/>
                </a:lnTo>
                <a:lnTo>
                  <a:pt x="800849" y="346760"/>
                </a:lnTo>
                <a:lnTo>
                  <a:pt x="791743" y="344055"/>
                </a:lnTo>
                <a:lnTo>
                  <a:pt x="785101" y="226364"/>
                </a:lnTo>
                <a:lnTo>
                  <a:pt x="784987" y="206070"/>
                </a:lnTo>
                <a:lnTo>
                  <a:pt x="774941" y="152704"/>
                </a:lnTo>
                <a:lnTo>
                  <a:pt x="703846" y="121297"/>
                </a:lnTo>
                <a:lnTo>
                  <a:pt x="663524" y="127698"/>
                </a:lnTo>
                <a:lnTo>
                  <a:pt x="636092" y="143395"/>
                </a:lnTo>
                <a:lnTo>
                  <a:pt x="620433" y="163156"/>
                </a:lnTo>
                <a:lnTo>
                  <a:pt x="615454" y="181724"/>
                </a:lnTo>
                <a:lnTo>
                  <a:pt x="616699" y="189331"/>
                </a:lnTo>
                <a:lnTo>
                  <a:pt x="620725" y="197281"/>
                </a:lnTo>
                <a:lnTo>
                  <a:pt x="627951" y="203542"/>
                </a:lnTo>
                <a:lnTo>
                  <a:pt x="638797" y="206070"/>
                </a:lnTo>
                <a:lnTo>
                  <a:pt x="648436" y="204000"/>
                </a:lnTo>
                <a:lnTo>
                  <a:pt x="660336" y="169557"/>
                </a:lnTo>
                <a:lnTo>
                  <a:pt x="660336" y="160985"/>
                </a:lnTo>
                <a:lnTo>
                  <a:pt x="663841" y="149783"/>
                </a:lnTo>
                <a:lnTo>
                  <a:pt x="672909" y="141427"/>
                </a:lnTo>
                <a:lnTo>
                  <a:pt x="685330" y="136194"/>
                </a:lnTo>
                <a:lnTo>
                  <a:pt x="698931" y="134378"/>
                </a:lnTo>
                <a:lnTo>
                  <a:pt x="712520" y="135915"/>
                </a:lnTo>
                <a:lnTo>
                  <a:pt x="726249" y="142265"/>
                </a:lnTo>
                <a:lnTo>
                  <a:pt x="736866" y="156057"/>
                </a:lnTo>
                <a:lnTo>
                  <a:pt x="741121" y="179920"/>
                </a:lnTo>
                <a:lnTo>
                  <a:pt x="741121" y="212839"/>
                </a:lnTo>
                <a:lnTo>
                  <a:pt x="741121" y="226364"/>
                </a:lnTo>
                <a:lnTo>
                  <a:pt x="741121" y="305282"/>
                </a:lnTo>
                <a:lnTo>
                  <a:pt x="740587" y="316039"/>
                </a:lnTo>
                <a:lnTo>
                  <a:pt x="708355" y="342366"/>
                </a:lnTo>
                <a:lnTo>
                  <a:pt x="688581" y="346316"/>
                </a:lnTo>
                <a:lnTo>
                  <a:pt x="674636" y="343306"/>
                </a:lnTo>
                <a:lnTo>
                  <a:pt x="663219" y="334759"/>
                </a:lnTo>
                <a:lnTo>
                  <a:pt x="655510" y="321386"/>
                </a:lnTo>
                <a:lnTo>
                  <a:pt x="652678" y="303923"/>
                </a:lnTo>
                <a:lnTo>
                  <a:pt x="652678" y="302577"/>
                </a:lnTo>
                <a:lnTo>
                  <a:pt x="654939" y="286677"/>
                </a:lnTo>
                <a:lnTo>
                  <a:pt x="666089" y="267677"/>
                </a:lnTo>
                <a:lnTo>
                  <a:pt x="692645" y="247091"/>
                </a:lnTo>
                <a:lnTo>
                  <a:pt x="741121" y="226364"/>
                </a:lnTo>
                <a:lnTo>
                  <a:pt x="741121" y="212839"/>
                </a:lnTo>
                <a:lnTo>
                  <a:pt x="682383" y="236918"/>
                </a:lnTo>
                <a:lnTo>
                  <a:pt x="639787" y="259676"/>
                </a:lnTo>
                <a:lnTo>
                  <a:pt x="613854" y="286080"/>
                </a:lnTo>
                <a:lnTo>
                  <a:pt x="605104" y="321056"/>
                </a:lnTo>
                <a:lnTo>
                  <a:pt x="609981" y="345605"/>
                </a:lnTo>
                <a:lnTo>
                  <a:pt x="622896" y="363562"/>
                </a:lnTo>
                <a:lnTo>
                  <a:pt x="641286" y="374573"/>
                </a:lnTo>
                <a:lnTo>
                  <a:pt x="662546" y="378333"/>
                </a:lnTo>
                <a:lnTo>
                  <a:pt x="684758" y="374599"/>
                </a:lnTo>
                <a:lnTo>
                  <a:pt x="705777" y="365023"/>
                </a:lnTo>
                <a:lnTo>
                  <a:pt x="724954" y="352069"/>
                </a:lnTo>
                <a:lnTo>
                  <a:pt x="731862" y="346316"/>
                </a:lnTo>
                <a:lnTo>
                  <a:pt x="741603" y="338201"/>
                </a:lnTo>
                <a:lnTo>
                  <a:pt x="746887" y="361022"/>
                </a:lnTo>
                <a:lnTo>
                  <a:pt x="756615" y="372973"/>
                </a:lnTo>
                <a:lnTo>
                  <a:pt x="767702" y="377571"/>
                </a:lnTo>
                <a:lnTo>
                  <a:pt x="777024" y="378333"/>
                </a:lnTo>
                <a:lnTo>
                  <a:pt x="784999" y="377774"/>
                </a:lnTo>
                <a:lnTo>
                  <a:pt x="795896" y="374548"/>
                </a:lnTo>
                <a:lnTo>
                  <a:pt x="809485" y="366344"/>
                </a:lnTo>
                <a:lnTo>
                  <a:pt x="825500" y="350824"/>
                </a:lnTo>
                <a:lnTo>
                  <a:pt x="825500" y="346760"/>
                </a:lnTo>
                <a:lnTo>
                  <a:pt x="825500" y="336397"/>
                </a:lnTo>
                <a:close/>
              </a:path>
              <a:path w="1292860" h="378459">
                <a:moveTo>
                  <a:pt x="1079157" y="364350"/>
                </a:moveTo>
                <a:lnTo>
                  <a:pt x="1062850" y="361378"/>
                </a:lnTo>
                <a:lnTo>
                  <a:pt x="1052830" y="355104"/>
                </a:lnTo>
                <a:lnTo>
                  <a:pt x="1047762" y="344436"/>
                </a:lnTo>
                <a:lnTo>
                  <a:pt x="1046365" y="328269"/>
                </a:lnTo>
                <a:lnTo>
                  <a:pt x="1046365" y="203365"/>
                </a:lnTo>
                <a:lnTo>
                  <a:pt x="1039876" y="162204"/>
                </a:lnTo>
                <a:lnTo>
                  <a:pt x="1023747" y="137134"/>
                </a:lnTo>
                <a:lnTo>
                  <a:pt x="1002995" y="124675"/>
                </a:lnTo>
                <a:lnTo>
                  <a:pt x="982637" y="121297"/>
                </a:lnTo>
                <a:lnTo>
                  <a:pt x="960323" y="124650"/>
                </a:lnTo>
                <a:lnTo>
                  <a:pt x="940727" y="133921"/>
                </a:lnTo>
                <a:lnTo>
                  <a:pt x="922223" y="147929"/>
                </a:lnTo>
                <a:lnTo>
                  <a:pt x="903173" y="165493"/>
                </a:lnTo>
                <a:lnTo>
                  <a:pt x="903173" y="122199"/>
                </a:lnTo>
                <a:lnTo>
                  <a:pt x="899160" y="121297"/>
                </a:lnTo>
                <a:lnTo>
                  <a:pt x="880491" y="128155"/>
                </a:lnTo>
                <a:lnTo>
                  <a:pt x="861644" y="134543"/>
                </a:lnTo>
                <a:lnTo>
                  <a:pt x="842822" y="140512"/>
                </a:lnTo>
                <a:lnTo>
                  <a:pt x="824179" y="146100"/>
                </a:lnTo>
                <a:lnTo>
                  <a:pt x="824179" y="155117"/>
                </a:lnTo>
                <a:lnTo>
                  <a:pt x="826401" y="154216"/>
                </a:lnTo>
                <a:lnTo>
                  <a:pt x="832256" y="152869"/>
                </a:lnTo>
                <a:lnTo>
                  <a:pt x="839863" y="152869"/>
                </a:lnTo>
                <a:lnTo>
                  <a:pt x="846670" y="153479"/>
                </a:lnTo>
                <a:lnTo>
                  <a:pt x="852893" y="157429"/>
                </a:lnTo>
                <a:lnTo>
                  <a:pt x="857427" y="167894"/>
                </a:lnTo>
                <a:lnTo>
                  <a:pt x="859193" y="188036"/>
                </a:lnTo>
                <a:lnTo>
                  <a:pt x="859193" y="323316"/>
                </a:lnTo>
                <a:lnTo>
                  <a:pt x="857529" y="343166"/>
                </a:lnTo>
                <a:lnTo>
                  <a:pt x="851941" y="355333"/>
                </a:lnTo>
                <a:lnTo>
                  <a:pt x="841565" y="361746"/>
                </a:lnTo>
                <a:lnTo>
                  <a:pt x="825500" y="364350"/>
                </a:lnTo>
                <a:lnTo>
                  <a:pt x="825500" y="372465"/>
                </a:lnTo>
                <a:lnTo>
                  <a:pt x="940447" y="372465"/>
                </a:lnTo>
                <a:lnTo>
                  <a:pt x="940447" y="364350"/>
                </a:lnTo>
                <a:lnTo>
                  <a:pt x="922896" y="361683"/>
                </a:lnTo>
                <a:lnTo>
                  <a:pt x="911885" y="356235"/>
                </a:lnTo>
                <a:lnTo>
                  <a:pt x="906183" y="347738"/>
                </a:lnTo>
                <a:lnTo>
                  <a:pt x="904544" y="335940"/>
                </a:lnTo>
                <a:lnTo>
                  <a:pt x="904544" y="182626"/>
                </a:lnTo>
                <a:lnTo>
                  <a:pt x="919581" y="169202"/>
                </a:lnTo>
                <a:lnTo>
                  <a:pt x="933310" y="159461"/>
                </a:lnTo>
                <a:lnTo>
                  <a:pt x="946137" y="153517"/>
                </a:lnTo>
                <a:lnTo>
                  <a:pt x="958405" y="151511"/>
                </a:lnTo>
                <a:lnTo>
                  <a:pt x="978623" y="155067"/>
                </a:lnTo>
                <a:lnTo>
                  <a:pt x="991616" y="165379"/>
                </a:lnTo>
                <a:lnTo>
                  <a:pt x="998550" y="181952"/>
                </a:lnTo>
                <a:lnTo>
                  <a:pt x="1000594" y="204266"/>
                </a:lnTo>
                <a:lnTo>
                  <a:pt x="1000594" y="318350"/>
                </a:lnTo>
                <a:lnTo>
                  <a:pt x="998029" y="342785"/>
                </a:lnTo>
                <a:lnTo>
                  <a:pt x="990879" y="356235"/>
                </a:lnTo>
                <a:lnTo>
                  <a:pt x="979944" y="362229"/>
                </a:lnTo>
                <a:lnTo>
                  <a:pt x="966000" y="364350"/>
                </a:lnTo>
                <a:lnTo>
                  <a:pt x="966000" y="372465"/>
                </a:lnTo>
                <a:lnTo>
                  <a:pt x="1079157" y="372465"/>
                </a:lnTo>
                <a:lnTo>
                  <a:pt x="1079157" y="364350"/>
                </a:lnTo>
                <a:close/>
              </a:path>
              <a:path w="1292860" h="378459">
                <a:moveTo>
                  <a:pt x="1292796" y="286791"/>
                </a:moveTo>
                <a:lnTo>
                  <a:pt x="1284300" y="283184"/>
                </a:lnTo>
                <a:lnTo>
                  <a:pt x="1272628" y="300507"/>
                </a:lnTo>
                <a:lnTo>
                  <a:pt x="1255572" y="319252"/>
                </a:lnTo>
                <a:lnTo>
                  <a:pt x="1231785" y="334289"/>
                </a:lnTo>
                <a:lnTo>
                  <a:pt x="1199921" y="340448"/>
                </a:lnTo>
                <a:lnTo>
                  <a:pt x="1172184" y="335419"/>
                </a:lnTo>
                <a:lnTo>
                  <a:pt x="1145692" y="317119"/>
                </a:lnTo>
                <a:lnTo>
                  <a:pt x="1124762" y="280720"/>
                </a:lnTo>
                <a:lnTo>
                  <a:pt x="1113688" y="221411"/>
                </a:lnTo>
                <a:lnTo>
                  <a:pt x="1282496" y="221411"/>
                </a:lnTo>
                <a:lnTo>
                  <a:pt x="1278585" y="203822"/>
                </a:lnTo>
                <a:lnTo>
                  <a:pt x="1272286" y="175514"/>
                </a:lnTo>
                <a:lnTo>
                  <a:pt x="1251673" y="144475"/>
                </a:lnTo>
                <a:lnTo>
                  <a:pt x="1246174" y="141135"/>
                </a:lnTo>
                <a:lnTo>
                  <a:pt x="1227264" y="129705"/>
                </a:lnTo>
                <a:lnTo>
                  <a:pt x="1227264" y="203822"/>
                </a:lnTo>
                <a:lnTo>
                  <a:pt x="1115072" y="203822"/>
                </a:lnTo>
                <a:lnTo>
                  <a:pt x="1124013" y="173672"/>
                </a:lnTo>
                <a:lnTo>
                  <a:pt x="1137221" y="154381"/>
                </a:lnTo>
                <a:lnTo>
                  <a:pt x="1154379" y="144145"/>
                </a:lnTo>
                <a:lnTo>
                  <a:pt x="1175207" y="141135"/>
                </a:lnTo>
                <a:lnTo>
                  <a:pt x="1200772" y="147256"/>
                </a:lnTo>
                <a:lnTo>
                  <a:pt x="1215732" y="162674"/>
                </a:lnTo>
                <a:lnTo>
                  <a:pt x="1223441" y="182994"/>
                </a:lnTo>
                <a:lnTo>
                  <a:pt x="1227264" y="203822"/>
                </a:lnTo>
                <a:lnTo>
                  <a:pt x="1227264" y="129705"/>
                </a:lnTo>
                <a:lnTo>
                  <a:pt x="1222578" y="126860"/>
                </a:lnTo>
                <a:lnTo>
                  <a:pt x="1186878" y="121297"/>
                </a:lnTo>
                <a:lnTo>
                  <a:pt x="1151166" y="128092"/>
                </a:lnTo>
                <a:lnTo>
                  <a:pt x="1115098" y="150609"/>
                </a:lnTo>
                <a:lnTo>
                  <a:pt x="1087196" y="192074"/>
                </a:lnTo>
                <a:lnTo>
                  <a:pt x="1075994" y="255676"/>
                </a:lnTo>
                <a:lnTo>
                  <a:pt x="1083386" y="307555"/>
                </a:lnTo>
                <a:lnTo>
                  <a:pt x="1104214" y="346087"/>
                </a:lnTo>
                <a:lnTo>
                  <a:pt x="1136408" y="370065"/>
                </a:lnTo>
                <a:lnTo>
                  <a:pt x="1177899" y="378333"/>
                </a:lnTo>
                <a:lnTo>
                  <a:pt x="1228039" y="366433"/>
                </a:lnTo>
                <a:lnTo>
                  <a:pt x="1260767" y="340448"/>
                </a:lnTo>
                <a:lnTo>
                  <a:pt x="1262608" y="338988"/>
                </a:lnTo>
                <a:lnTo>
                  <a:pt x="1283550" y="308317"/>
                </a:lnTo>
                <a:lnTo>
                  <a:pt x="1292796" y="286791"/>
                </a:lnTo>
                <a:close/>
              </a:path>
            </a:pathLst>
          </a:custGeom>
          <a:solidFill>
            <a:srgbClr val="FDFDFD"/>
          </a:solidFill>
        </p:spPr>
        <p:txBody>
          <a:bodyPr wrap="square" lIns="0" tIns="0" rIns="0" bIns="0" rtlCol="0"/>
          <a:lstStyle/>
          <a:p>
            <a:endParaRPr/>
          </a:p>
        </p:txBody>
      </p:sp>
      <p:sp>
        <p:nvSpPr>
          <p:cNvPr id="18" name="bg object 18"/>
          <p:cNvSpPr/>
          <p:nvPr/>
        </p:nvSpPr>
        <p:spPr>
          <a:xfrm>
            <a:off x="3047" y="408431"/>
            <a:ext cx="12189460" cy="852169"/>
          </a:xfrm>
          <a:custGeom>
            <a:avLst/>
            <a:gdLst/>
            <a:ahLst/>
            <a:cxnLst/>
            <a:rect l="l" t="t" r="r" b="b"/>
            <a:pathLst>
              <a:path w="12189460" h="852169">
                <a:moveTo>
                  <a:pt x="0" y="851915"/>
                </a:moveTo>
                <a:lnTo>
                  <a:pt x="12188952" y="851915"/>
                </a:lnTo>
                <a:lnTo>
                  <a:pt x="12188952" y="0"/>
                </a:lnTo>
                <a:lnTo>
                  <a:pt x="0" y="0"/>
                </a:lnTo>
                <a:lnTo>
                  <a:pt x="0" y="851915"/>
                </a:lnTo>
                <a:close/>
              </a:path>
            </a:pathLst>
          </a:custGeom>
          <a:solidFill>
            <a:srgbClr val="6EC5E8"/>
          </a:solidFill>
        </p:spPr>
        <p:txBody>
          <a:bodyPr wrap="square" lIns="0" tIns="0" rIns="0" bIns="0" rtlCol="0"/>
          <a:lstStyle/>
          <a:p>
            <a:endParaRPr/>
          </a:p>
        </p:txBody>
      </p:sp>
      <p:sp>
        <p:nvSpPr>
          <p:cNvPr id="2" name="Holder 2"/>
          <p:cNvSpPr>
            <a:spLocks noGrp="1"/>
          </p:cNvSpPr>
          <p:nvPr>
            <p:ph type="title"/>
          </p:nvPr>
        </p:nvSpPr>
        <p:spPr>
          <a:xfrm>
            <a:off x="369214" y="238125"/>
            <a:ext cx="10819130" cy="1065656"/>
          </a:xfrm>
          <a:prstGeom prst="rect">
            <a:avLst/>
          </a:prstGeom>
        </p:spPr>
        <p:txBody>
          <a:bodyPr wrap="square" lIns="0" tIns="0" rIns="0" bIns="0">
            <a:spAutoFit/>
          </a:bodyPr>
          <a:lstStyle>
            <a:lvl1pPr>
              <a:defRPr sz="36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369214" y="1290930"/>
            <a:ext cx="10342245" cy="4345305"/>
          </a:xfrm>
          <a:prstGeom prst="rect">
            <a:avLst/>
          </a:prstGeom>
        </p:spPr>
        <p:txBody>
          <a:bodyPr wrap="square" lIns="0" tIns="0" rIns="0" bIns="0">
            <a:spAutoFit/>
          </a:bodyPr>
          <a:lstStyle>
            <a:lvl1pPr>
              <a:defRPr sz="2800" b="1"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2DA204-67ED-91AB-94B4-AC2A5CF93878}"/>
              </a:ext>
            </a:extLst>
          </p:cNvPr>
          <p:cNvSpPr/>
          <p:nvPr/>
        </p:nvSpPr>
        <p:spPr>
          <a:xfrm>
            <a:off x="3175" y="4554538"/>
            <a:ext cx="9131300" cy="966787"/>
          </a:xfrm>
          <a:prstGeom prst="rect">
            <a:avLst/>
          </a:prstGeom>
          <a:solidFill>
            <a:srgbClr val="245D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90604812-15C2-CF01-FFB5-8428ADC8B983}"/>
              </a:ext>
            </a:extLst>
          </p:cNvPr>
          <p:cNvSpPr txBox="1">
            <a:spLocks/>
          </p:cNvSpPr>
          <p:nvPr/>
        </p:nvSpPr>
        <p:spPr>
          <a:xfrm>
            <a:off x="903288" y="503237"/>
            <a:ext cx="5324517" cy="1800225"/>
          </a:xfrm>
          <a:prstGeom prst="rect">
            <a:avLst/>
          </a:prstGeom>
        </p:spPr>
        <p:txBody>
          <a:bodyPr/>
          <a:lstStyle>
            <a:lvl1pPr algn="l" rtl="0" eaLnBrk="0" fontAlgn="base" hangingPunct="0">
              <a:lnSpc>
                <a:spcPct val="90000"/>
              </a:lnSpc>
              <a:spcBef>
                <a:spcPct val="0"/>
              </a:spcBef>
              <a:spcAft>
                <a:spcPct val="0"/>
              </a:spcAft>
              <a:defRPr sz="3800" kern="1200">
                <a:solidFill>
                  <a:schemeClr val="tx2"/>
                </a:solidFill>
                <a:latin typeface="Century Gothic" charset="0"/>
                <a:ea typeface="+mj-ea"/>
                <a:cs typeface="+mj-cs"/>
              </a:defRPr>
            </a:lvl1pPr>
            <a:lvl2pPr algn="l" rtl="0" eaLnBrk="0" fontAlgn="base" hangingPunct="0">
              <a:lnSpc>
                <a:spcPct val="90000"/>
              </a:lnSpc>
              <a:spcBef>
                <a:spcPct val="0"/>
              </a:spcBef>
              <a:spcAft>
                <a:spcPct val="0"/>
              </a:spcAft>
              <a:defRPr sz="3800">
                <a:solidFill>
                  <a:schemeClr val="tx2"/>
                </a:solidFill>
                <a:latin typeface="Century Gothic" charset="0"/>
              </a:defRPr>
            </a:lvl2pPr>
            <a:lvl3pPr algn="l" rtl="0" eaLnBrk="0" fontAlgn="base" hangingPunct="0">
              <a:lnSpc>
                <a:spcPct val="90000"/>
              </a:lnSpc>
              <a:spcBef>
                <a:spcPct val="0"/>
              </a:spcBef>
              <a:spcAft>
                <a:spcPct val="0"/>
              </a:spcAft>
              <a:defRPr sz="3800">
                <a:solidFill>
                  <a:schemeClr val="tx2"/>
                </a:solidFill>
                <a:latin typeface="Century Gothic" charset="0"/>
              </a:defRPr>
            </a:lvl3pPr>
            <a:lvl4pPr algn="l" rtl="0" eaLnBrk="0" fontAlgn="base" hangingPunct="0">
              <a:lnSpc>
                <a:spcPct val="90000"/>
              </a:lnSpc>
              <a:spcBef>
                <a:spcPct val="0"/>
              </a:spcBef>
              <a:spcAft>
                <a:spcPct val="0"/>
              </a:spcAft>
              <a:defRPr sz="3800">
                <a:solidFill>
                  <a:schemeClr val="tx2"/>
                </a:solidFill>
                <a:latin typeface="Century Gothic" charset="0"/>
              </a:defRPr>
            </a:lvl4pPr>
            <a:lvl5pPr algn="l" rtl="0" eaLnBrk="0" fontAlgn="base" hangingPunct="0">
              <a:lnSpc>
                <a:spcPct val="90000"/>
              </a:lnSpc>
              <a:spcBef>
                <a:spcPct val="0"/>
              </a:spcBef>
              <a:spcAft>
                <a:spcPct val="0"/>
              </a:spcAft>
              <a:defRPr sz="3800">
                <a:solidFill>
                  <a:schemeClr val="tx2"/>
                </a:solidFill>
                <a:latin typeface="Century Gothic" charset="0"/>
              </a:defRPr>
            </a:lvl5pPr>
            <a:lvl6pPr marL="457200" algn="l" rtl="0" fontAlgn="base">
              <a:lnSpc>
                <a:spcPct val="90000"/>
              </a:lnSpc>
              <a:spcBef>
                <a:spcPct val="0"/>
              </a:spcBef>
              <a:spcAft>
                <a:spcPct val="0"/>
              </a:spcAft>
              <a:defRPr sz="3800">
                <a:solidFill>
                  <a:schemeClr val="tx2"/>
                </a:solidFill>
                <a:latin typeface="Century Gothic" charset="0"/>
              </a:defRPr>
            </a:lvl6pPr>
            <a:lvl7pPr marL="914400" algn="l" rtl="0" fontAlgn="base">
              <a:lnSpc>
                <a:spcPct val="90000"/>
              </a:lnSpc>
              <a:spcBef>
                <a:spcPct val="0"/>
              </a:spcBef>
              <a:spcAft>
                <a:spcPct val="0"/>
              </a:spcAft>
              <a:defRPr sz="3800">
                <a:solidFill>
                  <a:schemeClr val="tx2"/>
                </a:solidFill>
                <a:latin typeface="Century Gothic" charset="0"/>
              </a:defRPr>
            </a:lvl7pPr>
            <a:lvl8pPr marL="1371600" algn="l" rtl="0" fontAlgn="base">
              <a:lnSpc>
                <a:spcPct val="90000"/>
              </a:lnSpc>
              <a:spcBef>
                <a:spcPct val="0"/>
              </a:spcBef>
              <a:spcAft>
                <a:spcPct val="0"/>
              </a:spcAft>
              <a:defRPr sz="3800">
                <a:solidFill>
                  <a:schemeClr val="tx2"/>
                </a:solidFill>
                <a:latin typeface="Century Gothic" charset="0"/>
              </a:defRPr>
            </a:lvl8pPr>
            <a:lvl9pPr marL="1828800" algn="l" rtl="0" fontAlgn="base">
              <a:lnSpc>
                <a:spcPct val="90000"/>
              </a:lnSpc>
              <a:spcBef>
                <a:spcPct val="0"/>
              </a:spcBef>
              <a:spcAft>
                <a:spcPct val="0"/>
              </a:spcAft>
              <a:defRPr sz="3800">
                <a:solidFill>
                  <a:schemeClr val="tx2"/>
                </a:solidFill>
                <a:latin typeface="Century Gothic" charset="0"/>
              </a:defRPr>
            </a:lvl9pPr>
          </a:lstStyle>
          <a:p>
            <a:pPr eaLnBrk="1" fontAlgn="auto" hangingPunct="1">
              <a:spcAft>
                <a:spcPts val="0"/>
              </a:spcAft>
              <a:defRPr/>
            </a:pPr>
            <a:r>
              <a:rPr lang="en-US" sz="6000" cap="all" dirty="0">
                <a:solidFill>
                  <a:schemeClr val="bg1"/>
                </a:solidFill>
                <a:ea typeface="Century Gothic" charset="0"/>
                <a:cs typeface="Century Gothic" charset="0"/>
              </a:rPr>
              <a:t>Know before they go:</a:t>
            </a:r>
            <a:endParaRPr lang="en-US" sz="6000" b="1" cap="all" dirty="0">
              <a:solidFill>
                <a:schemeClr val="bg1"/>
              </a:solidFill>
              <a:ea typeface="Century Gothic" charset="0"/>
              <a:cs typeface="Century Gothic" charset="0"/>
            </a:endParaRPr>
          </a:p>
        </p:txBody>
      </p:sp>
      <p:sp>
        <p:nvSpPr>
          <p:cNvPr id="8196" name="TextBox 8">
            <a:extLst>
              <a:ext uri="{FF2B5EF4-FFF2-40B4-BE49-F238E27FC236}">
                <a16:creationId xmlns:a16="http://schemas.microsoft.com/office/drawing/2014/main" id="{A29F4C6E-D29B-802F-EF1F-FC29BD9C7620}"/>
              </a:ext>
            </a:extLst>
          </p:cNvPr>
          <p:cNvSpPr txBox="1">
            <a:spLocks noChangeArrowheads="1"/>
          </p:cNvSpPr>
          <p:nvPr/>
        </p:nvSpPr>
        <p:spPr bwMode="auto">
          <a:xfrm>
            <a:off x="903288" y="4635500"/>
            <a:ext cx="81089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lnSpc>
                <a:spcPct val="100000"/>
              </a:lnSpc>
              <a:spcBef>
                <a:spcPct val="0"/>
              </a:spcBef>
              <a:buFontTx/>
              <a:buNone/>
            </a:pPr>
            <a:r>
              <a:rPr lang="en-US" altLang="en-US" sz="1600" dirty="0">
                <a:solidFill>
                  <a:schemeClr val="bg1"/>
                </a:solidFill>
              </a:rPr>
              <a:t>Session Leaders: </a:t>
            </a:r>
          </a:p>
          <a:p>
            <a:pPr>
              <a:lnSpc>
                <a:spcPct val="100000"/>
              </a:lnSpc>
              <a:spcBef>
                <a:spcPct val="0"/>
              </a:spcBef>
              <a:buFontTx/>
              <a:buNone/>
            </a:pPr>
            <a:r>
              <a:rPr lang="en-US" altLang="en-US" sz="1600" dirty="0">
                <a:solidFill>
                  <a:schemeClr val="bg1"/>
                </a:solidFill>
              </a:rPr>
              <a:t>NTC Office of Study Abroad</a:t>
            </a:r>
          </a:p>
          <a:p>
            <a:pPr>
              <a:lnSpc>
                <a:spcPct val="100000"/>
              </a:lnSpc>
              <a:spcBef>
                <a:spcPct val="0"/>
              </a:spcBef>
              <a:buFontTx/>
              <a:buNone/>
            </a:pPr>
            <a:endParaRPr lang="en-US" altLang="en-US" sz="1600" dirty="0">
              <a:solidFill>
                <a:schemeClr val="bg1"/>
              </a:solidFill>
            </a:endParaRPr>
          </a:p>
          <a:p>
            <a:pPr>
              <a:lnSpc>
                <a:spcPct val="100000"/>
              </a:lnSpc>
              <a:spcBef>
                <a:spcPct val="0"/>
              </a:spcBef>
              <a:buFontTx/>
              <a:buNone/>
            </a:pPr>
            <a:endParaRPr lang="en-US" altLang="en-US" sz="1600" dirty="0">
              <a:solidFill>
                <a:schemeClr val="bg1"/>
              </a:solidFill>
            </a:endParaRPr>
          </a:p>
        </p:txBody>
      </p:sp>
      <p:pic>
        <p:nvPicPr>
          <p:cNvPr id="8197" name="Picture 10">
            <a:extLst>
              <a:ext uri="{FF2B5EF4-FFF2-40B4-BE49-F238E27FC236}">
                <a16:creationId xmlns:a16="http://schemas.microsoft.com/office/drawing/2014/main" id="{18438644-4987-B2F5-55B6-F60A733D9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450" y="5965825"/>
            <a:ext cx="26511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6A4EE82-7E90-FB7F-E722-8BE0D65CC3B2}"/>
              </a:ext>
            </a:extLst>
          </p:cNvPr>
          <p:cNvSpPr txBox="1">
            <a:spLocks/>
          </p:cNvSpPr>
          <p:nvPr/>
        </p:nvSpPr>
        <p:spPr>
          <a:xfrm>
            <a:off x="903288" y="3039998"/>
            <a:ext cx="5942012" cy="1800225"/>
          </a:xfrm>
          <a:prstGeom prst="rect">
            <a:avLst/>
          </a:prstGeom>
        </p:spPr>
        <p:txBody>
          <a:bodyPr/>
          <a:lstStyle>
            <a:lvl1pPr algn="l" rtl="0" eaLnBrk="0" fontAlgn="base" hangingPunct="0">
              <a:lnSpc>
                <a:spcPct val="90000"/>
              </a:lnSpc>
              <a:spcBef>
                <a:spcPct val="0"/>
              </a:spcBef>
              <a:spcAft>
                <a:spcPct val="0"/>
              </a:spcAft>
              <a:defRPr sz="3800" kern="1200">
                <a:solidFill>
                  <a:schemeClr val="tx2"/>
                </a:solidFill>
                <a:latin typeface="Century Gothic" charset="0"/>
                <a:ea typeface="+mj-ea"/>
                <a:cs typeface="+mj-cs"/>
              </a:defRPr>
            </a:lvl1pPr>
            <a:lvl2pPr algn="l" rtl="0" eaLnBrk="0" fontAlgn="base" hangingPunct="0">
              <a:lnSpc>
                <a:spcPct val="90000"/>
              </a:lnSpc>
              <a:spcBef>
                <a:spcPct val="0"/>
              </a:spcBef>
              <a:spcAft>
                <a:spcPct val="0"/>
              </a:spcAft>
              <a:defRPr sz="3800">
                <a:solidFill>
                  <a:schemeClr val="tx2"/>
                </a:solidFill>
                <a:latin typeface="Century Gothic" charset="0"/>
              </a:defRPr>
            </a:lvl2pPr>
            <a:lvl3pPr algn="l" rtl="0" eaLnBrk="0" fontAlgn="base" hangingPunct="0">
              <a:lnSpc>
                <a:spcPct val="90000"/>
              </a:lnSpc>
              <a:spcBef>
                <a:spcPct val="0"/>
              </a:spcBef>
              <a:spcAft>
                <a:spcPct val="0"/>
              </a:spcAft>
              <a:defRPr sz="3800">
                <a:solidFill>
                  <a:schemeClr val="tx2"/>
                </a:solidFill>
                <a:latin typeface="Century Gothic" charset="0"/>
              </a:defRPr>
            </a:lvl3pPr>
            <a:lvl4pPr algn="l" rtl="0" eaLnBrk="0" fontAlgn="base" hangingPunct="0">
              <a:lnSpc>
                <a:spcPct val="90000"/>
              </a:lnSpc>
              <a:spcBef>
                <a:spcPct val="0"/>
              </a:spcBef>
              <a:spcAft>
                <a:spcPct val="0"/>
              </a:spcAft>
              <a:defRPr sz="3800">
                <a:solidFill>
                  <a:schemeClr val="tx2"/>
                </a:solidFill>
                <a:latin typeface="Century Gothic" charset="0"/>
              </a:defRPr>
            </a:lvl4pPr>
            <a:lvl5pPr algn="l" rtl="0" eaLnBrk="0" fontAlgn="base" hangingPunct="0">
              <a:lnSpc>
                <a:spcPct val="90000"/>
              </a:lnSpc>
              <a:spcBef>
                <a:spcPct val="0"/>
              </a:spcBef>
              <a:spcAft>
                <a:spcPct val="0"/>
              </a:spcAft>
              <a:defRPr sz="3800">
                <a:solidFill>
                  <a:schemeClr val="tx2"/>
                </a:solidFill>
                <a:latin typeface="Century Gothic" charset="0"/>
              </a:defRPr>
            </a:lvl5pPr>
            <a:lvl6pPr marL="457200" algn="l" rtl="0" fontAlgn="base">
              <a:lnSpc>
                <a:spcPct val="90000"/>
              </a:lnSpc>
              <a:spcBef>
                <a:spcPct val="0"/>
              </a:spcBef>
              <a:spcAft>
                <a:spcPct val="0"/>
              </a:spcAft>
              <a:defRPr sz="3800">
                <a:solidFill>
                  <a:schemeClr val="tx2"/>
                </a:solidFill>
                <a:latin typeface="Century Gothic" charset="0"/>
              </a:defRPr>
            </a:lvl6pPr>
            <a:lvl7pPr marL="914400" algn="l" rtl="0" fontAlgn="base">
              <a:lnSpc>
                <a:spcPct val="90000"/>
              </a:lnSpc>
              <a:spcBef>
                <a:spcPct val="0"/>
              </a:spcBef>
              <a:spcAft>
                <a:spcPct val="0"/>
              </a:spcAft>
              <a:defRPr sz="3800">
                <a:solidFill>
                  <a:schemeClr val="tx2"/>
                </a:solidFill>
                <a:latin typeface="Century Gothic" charset="0"/>
              </a:defRPr>
            </a:lvl7pPr>
            <a:lvl8pPr marL="1371600" algn="l" rtl="0" fontAlgn="base">
              <a:lnSpc>
                <a:spcPct val="90000"/>
              </a:lnSpc>
              <a:spcBef>
                <a:spcPct val="0"/>
              </a:spcBef>
              <a:spcAft>
                <a:spcPct val="0"/>
              </a:spcAft>
              <a:defRPr sz="3800">
                <a:solidFill>
                  <a:schemeClr val="tx2"/>
                </a:solidFill>
                <a:latin typeface="Century Gothic" charset="0"/>
              </a:defRPr>
            </a:lvl8pPr>
            <a:lvl9pPr marL="1828800" algn="l" rtl="0" fontAlgn="base">
              <a:lnSpc>
                <a:spcPct val="90000"/>
              </a:lnSpc>
              <a:spcBef>
                <a:spcPct val="0"/>
              </a:spcBef>
              <a:spcAft>
                <a:spcPct val="0"/>
              </a:spcAft>
              <a:defRPr sz="3800">
                <a:solidFill>
                  <a:schemeClr val="tx2"/>
                </a:solidFill>
                <a:latin typeface="Century Gothic" charset="0"/>
              </a:defRPr>
            </a:lvl9pPr>
          </a:lstStyle>
          <a:p>
            <a:pPr eaLnBrk="1" fontAlgn="auto" hangingPunct="1">
              <a:spcAft>
                <a:spcPts val="0"/>
              </a:spcAft>
              <a:defRPr/>
            </a:pPr>
            <a:r>
              <a:rPr lang="en-US" sz="4000" b="1" cap="all" dirty="0">
                <a:solidFill>
                  <a:schemeClr val="bg1"/>
                </a:solidFill>
                <a:ea typeface="Century Gothic" charset="0"/>
                <a:cs typeface="Century Gothic" charset="0"/>
              </a:rPr>
              <a:t>Parent pre-departure orientation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80E-5D98-8F4E-A9DA-2AC22D53BF3D}"/>
              </a:ext>
            </a:extLst>
          </p:cNvPr>
          <p:cNvSpPr>
            <a:spLocks noGrp="1"/>
          </p:cNvSpPr>
          <p:nvPr>
            <p:ph type="ctrTitle"/>
          </p:nvPr>
        </p:nvSpPr>
        <p:spPr/>
        <p:txBody>
          <a:bodyPr/>
          <a:lstStyle/>
          <a:p>
            <a:r>
              <a:rPr lang="en-US" dirty="0"/>
              <a:t>academics</a:t>
            </a:r>
          </a:p>
        </p:txBody>
      </p:sp>
      <p:sp>
        <p:nvSpPr>
          <p:cNvPr id="3" name="Subtitle 2">
            <a:extLst>
              <a:ext uri="{FF2B5EF4-FFF2-40B4-BE49-F238E27FC236}">
                <a16:creationId xmlns:a16="http://schemas.microsoft.com/office/drawing/2014/main" id="{4CD855CB-219A-E84A-BD87-845AB18E2C9C}"/>
              </a:ext>
            </a:extLst>
          </p:cNvPr>
          <p:cNvSpPr>
            <a:spLocks noGrp="1"/>
          </p:cNvSpPr>
          <p:nvPr>
            <p:ph type="subTitle" idx="1"/>
          </p:nvPr>
        </p:nvSpPr>
        <p:spPr>
          <a:xfrm>
            <a:off x="3026229" y="3494358"/>
            <a:ext cx="6172200" cy="949642"/>
          </a:xfrm>
        </p:spPr>
        <p:txBody>
          <a:bodyPr/>
          <a:lstStyle/>
          <a:p>
            <a:r>
              <a:rPr lang="en-US" dirty="0"/>
              <a:t>NTC Office of Study Abroad </a:t>
            </a:r>
          </a:p>
        </p:txBody>
      </p:sp>
    </p:spTree>
    <p:extLst>
      <p:ext uri="{BB962C8B-B14F-4D97-AF65-F5344CB8AC3E}">
        <p14:creationId xmlns:p14="http://schemas.microsoft.com/office/powerpoint/2010/main" val="289401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F559EDCA-43AA-6424-B25A-C4722AD45AFC}"/>
              </a:ext>
            </a:extLst>
          </p:cNvPr>
          <p:cNvSpPr txBox="1">
            <a:spLocks noChangeArrowheads="1"/>
          </p:cNvSpPr>
          <p:nvPr/>
        </p:nvSpPr>
        <p:spPr bwMode="auto">
          <a:xfrm>
            <a:off x="563563" y="525463"/>
            <a:ext cx="1051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Course Transfer</a:t>
            </a:r>
          </a:p>
        </p:txBody>
      </p:sp>
      <p:sp>
        <p:nvSpPr>
          <p:cNvPr id="17410" name="Content Placeholder 2">
            <a:extLst>
              <a:ext uri="{FF2B5EF4-FFF2-40B4-BE49-F238E27FC236}">
                <a16:creationId xmlns:a16="http://schemas.microsoft.com/office/drawing/2014/main" id="{ED7D9B47-07D2-BDA1-D014-9F3A2EC8BFD0}"/>
              </a:ext>
            </a:extLst>
          </p:cNvPr>
          <p:cNvSpPr txBox="1">
            <a:spLocks noChangeArrowheads="1"/>
          </p:cNvSpPr>
          <p:nvPr/>
        </p:nvSpPr>
        <p:spPr bwMode="auto">
          <a:xfrm>
            <a:off x="563563" y="1295400"/>
            <a:ext cx="1077753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r>
              <a:rPr lang="en-US" dirty="0">
                <a:solidFill>
                  <a:schemeClr val="tx1"/>
                </a:solidFill>
              </a:rPr>
              <a:t>Courses transfer automatically as general electives. Major, minor, or core credit can be awarded through their department</a:t>
            </a:r>
          </a:p>
          <a:p>
            <a:pPr lvl="1"/>
            <a:r>
              <a:rPr lang="en-US" dirty="0">
                <a:solidFill>
                  <a:schemeClr val="tx1"/>
                </a:solidFill>
              </a:rPr>
              <a:t>Grades from abroad will appear as letter grades on their transcript but will not be factored into their GPA </a:t>
            </a:r>
          </a:p>
          <a:p>
            <a:r>
              <a:rPr lang="en-US" dirty="0">
                <a:solidFill>
                  <a:schemeClr val="tx1"/>
                </a:solidFill>
              </a:rPr>
              <a:t>Students should meet with their advisors during the application process to discuss prospective courses.</a:t>
            </a:r>
          </a:p>
          <a:p>
            <a:r>
              <a:rPr lang="en-US" dirty="0">
                <a:solidFill>
                  <a:schemeClr val="tx1"/>
                </a:solidFill>
              </a:rPr>
              <a:t>Freeman students can participate on OSA programs, but they usually cannot earn Freeman credit. Some Freeman students choose to participate in OSA programs to earn NTC Core or general credit.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F559EDCA-43AA-6424-B25A-C4722AD45AFC}"/>
              </a:ext>
            </a:extLst>
          </p:cNvPr>
          <p:cNvSpPr txBox="1">
            <a:spLocks noChangeArrowheads="1"/>
          </p:cNvSpPr>
          <p:nvPr/>
        </p:nvSpPr>
        <p:spPr bwMode="auto">
          <a:xfrm>
            <a:off x="563563" y="525463"/>
            <a:ext cx="1051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While Abroad</a:t>
            </a:r>
          </a:p>
        </p:txBody>
      </p:sp>
      <p:sp>
        <p:nvSpPr>
          <p:cNvPr id="17410" name="Content Placeholder 2">
            <a:extLst>
              <a:ext uri="{FF2B5EF4-FFF2-40B4-BE49-F238E27FC236}">
                <a16:creationId xmlns:a16="http://schemas.microsoft.com/office/drawing/2014/main" id="{ED7D9B47-07D2-BDA1-D014-9F3A2EC8BFD0}"/>
              </a:ext>
            </a:extLst>
          </p:cNvPr>
          <p:cNvSpPr txBox="1">
            <a:spLocks noChangeArrowheads="1"/>
          </p:cNvSpPr>
          <p:nvPr/>
        </p:nvSpPr>
        <p:spPr bwMode="auto">
          <a:xfrm>
            <a:off x="563563" y="1295400"/>
            <a:ext cx="107775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r>
              <a:rPr lang="en-US" dirty="0">
                <a:solidFill>
                  <a:schemeClr val="tx1"/>
                </a:solidFill>
              </a:rPr>
              <a:t>Courses may not be finalized until on site</a:t>
            </a:r>
          </a:p>
          <a:p>
            <a:r>
              <a:rPr lang="en-US" dirty="0">
                <a:solidFill>
                  <a:schemeClr val="tx1"/>
                </a:solidFill>
              </a:rPr>
              <a:t>Remind students to keep all syllabi and coursework</a:t>
            </a:r>
          </a:p>
          <a:p>
            <a:r>
              <a:rPr lang="en-US" dirty="0">
                <a:solidFill>
                  <a:schemeClr val="tx1"/>
                </a:solidFill>
              </a:rPr>
              <a:t>Students must maintain full-time Tulane enrollment – 12 US Credit Hours</a:t>
            </a:r>
          </a:p>
          <a:p>
            <a:r>
              <a:rPr lang="en-US" dirty="0">
                <a:solidFill>
                  <a:schemeClr val="tx1"/>
                </a:solidFill>
              </a:rPr>
              <a:t>Pass/Fail policy – students must alert OSA within 10 weeks of program start date if they want to S/U a course</a:t>
            </a:r>
          </a:p>
          <a:p>
            <a:r>
              <a:rPr lang="en-US" dirty="0">
                <a:solidFill>
                  <a:schemeClr val="tx1"/>
                </a:solidFill>
              </a:rPr>
              <a:t>Classroom expectations and norms can vary – there may be fewer assignments (only midterm/final), more lecture-heavy, stricter attendance policy, less grade inflation </a:t>
            </a:r>
          </a:p>
        </p:txBody>
      </p:sp>
    </p:spTree>
    <p:extLst>
      <p:ext uri="{BB962C8B-B14F-4D97-AF65-F5344CB8AC3E}">
        <p14:creationId xmlns:p14="http://schemas.microsoft.com/office/powerpoint/2010/main" val="277986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80E-5D98-8F4E-A9DA-2AC22D53BF3D}"/>
              </a:ext>
            </a:extLst>
          </p:cNvPr>
          <p:cNvSpPr>
            <a:spLocks noGrp="1"/>
          </p:cNvSpPr>
          <p:nvPr>
            <p:ph type="ctrTitle"/>
          </p:nvPr>
        </p:nvSpPr>
        <p:spPr/>
        <p:txBody>
          <a:bodyPr/>
          <a:lstStyle/>
          <a:p>
            <a:r>
              <a:rPr lang="en-US" dirty="0"/>
              <a:t>Health and safety Abroad</a:t>
            </a:r>
          </a:p>
        </p:txBody>
      </p:sp>
      <p:sp>
        <p:nvSpPr>
          <p:cNvPr id="3" name="Subtitle 2">
            <a:extLst>
              <a:ext uri="{FF2B5EF4-FFF2-40B4-BE49-F238E27FC236}">
                <a16:creationId xmlns:a16="http://schemas.microsoft.com/office/drawing/2014/main" id="{4CD855CB-219A-E84A-BD87-845AB18E2C9C}"/>
              </a:ext>
            </a:extLst>
          </p:cNvPr>
          <p:cNvSpPr>
            <a:spLocks noGrp="1"/>
          </p:cNvSpPr>
          <p:nvPr>
            <p:ph type="subTitle" idx="1"/>
          </p:nvPr>
        </p:nvSpPr>
        <p:spPr>
          <a:xfrm>
            <a:off x="3026229" y="3494358"/>
            <a:ext cx="6172200" cy="949642"/>
          </a:xfrm>
        </p:spPr>
        <p:txBody>
          <a:bodyPr/>
          <a:lstStyle/>
          <a:p>
            <a:r>
              <a:rPr lang="en-US" dirty="0"/>
              <a:t>NTC Office of Study Abroad </a:t>
            </a:r>
          </a:p>
        </p:txBody>
      </p:sp>
    </p:spTree>
    <p:extLst>
      <p:ext uri="{BB962C8B-B14F-4D97-AF65-F5344CB8AC3E}">
        <p14:creationId xmlns:p14="http://schemas.microsoft.com/office/powerpoint/2010/main" val="340838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3E22CA-4913-7B59-9FAC-8501DBE44F71}"/>
              </a:ext>
            </a:extLst>
          </p:cNvPr>
          <p:cNvSpPr txBox="1">
            <a:spLocks noChangeArrowheads="1"/>
          </p:cNvSpPr>
          <p:nvPr/>
        </p:nvSpPr>
        <p:spPr bwMode="auto">
          <a:xfrm>
            <a:off x="563563" y="52546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Health Abroad</a:t>
            </a:r>
          </a:p>
        </p:txBody>
      </p:sp>
      <p:sp>
        <p:nvSpPr>
          <p:cNvPr id="18434" name="Content Placeholder 2">
            <a:extLst>
              <a:ext uri="{FF2B5EF4-FFF2-40B4-BE49-F238E27FC236}">
                <a16:creationId xmlns:a16="http://schemas.microsoft.com/office/drawing/2014/main" id="{A4BBD0DB-8250-CE78-6E65-4AA437B549BF}"/>
              </a:ext>
            </a:extLst>
          </p:cNvPr>
          <p:cNvSpPr txBox="1">
            <a:spLocks noChangeArrowheads="1"/>
          </p:cNvSpPr>
          <p:nvPr/>
        </p:nvSpPr>
        <p:spPr bwMode="auto">
          <a:xfrm>
            <a:off x="576263" y="1385888"/>
            <a:ext cx="108791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marL="342900" indent="-342900">
              <a:buFont typeface="Arial" panose="020B0604020202020204" pitchFamily="34" charset="0"/>
              <a:buChar char="•"/>
            </a:pPr>
            <a:r>
              <a:rPr lang="en-US" sz="2400" dirty="0">
                <a:solidFill>
                  <a:schemeClr val="tx1"/>
                </a:solidFill>
              </a:rPr>
              <a:t>Begin researching on-site support available to students</a:t>
            </a:r>
          </a:p>
          <a:p>
            <a:pPr marL="342900" indent="-342900">
              <a:buFont typeface="Arial" panose="020B0604020202020204" pitchFamily="34" charset="0"/>
              <a:buChar char="•"/>
            </a:pPr>
            <a:r>
              <a:rPr lang="en-US" sz="2400" dirty="0">
                <a:solidFill>
                  <a:schemeClr val="tx1"/>
                </a:solidFill>
              </a:rPr>
              <a:t>Research local conditions that may impact health</a:t>
            </a:r>
          </a:p>
          <a:p>
            <a:pPr marL="342900" indent="-342900">
              <a:buFont typeface="Arial" panose="020B0604020202020204" pitchFamily="34" charset="0"/>
              <a:buChar char="•"/>
            </a:pPr>
            <a:r>
              <a:rPr lang="en-US" sz="2400" dirty="0">
                <a:solidFill>
                  <a:schemeClr val="tx1"/>
                </a:solidFill>
              </a:rPr>
              <a:t>Encourage your student to report </a:t>
            </a:r>
            <a:r>
              <a:rPr lang="en-US" sz="2400" b="1" dirty="0">
                <a:solidFill>
                  <a:schemeClr val="tx1"/>
                </a:solidFill>
              </a:rPr>
              <a:t>any and all </a:t>
            </a:r>
            <a:r>
              <a:rPr lang="en-US" sz="2400" dirty="0">
                <a:solidFill>
                  <a:schemeClr val="tx1"/>
                </a:solidFill>
              </a:rPr>
              <a:t>Goldman Center accommodations to us and their program ASAP. Even if they don’t end up using it – it is better to have it requested </a:t>
            </a:r>
            <a:r>
              <a:rPr lang="en-US" sz="2400" i="1" dirty="0">
                <a:solidFill>
                  <a:schemeClr val="tx1"/>
                </a:solidFill>
              </a:rPr>
              <a:t>early</a:t>
            </a:r>
          </a:p>
          <a:p>
            <a:pPr marL="342900" indent="-342900">
              <a:buFont typeface="Arial" panose="020B0604020202020204" pitchFamily="34" charset="0"/>
              <a:buChar char="•"/>
            </a:pPr>
            <a:r>
              <a:rPr lang="en-US" sz="2400" dirty="0">
                <a:solidFill>
                  <a:schemeClr val="tx1"/>
                </a:solidFill>
              </a:rPr>
              <a:t>Plan a method to stay in touch with healthcare providers – therapists, PCPs, specialists, etc. </a:t>
            </a:r>
          </a:p>
          <a:p>
            <a:pPr marL="342900" indent="-342900">
              <a:buFont typeface="Arial" panose="020B0604020202020204" pitchFamily="34" charset="0"/>
              <a:buChar char="•"/>
            </a:pPr>
            <a:r>
              <a:rPr lang="en-US" sz="2400" dirty="0">
                <a:solidFill>
                  <a:schemeClr val="tx1"/>
                </a:solidFill>
              </a:rPr>
              <a:t>Research medication laws for host country</a:t>
            </a:r>
          </a:p>
          <a:p>
            <a:pPr marL="1028700" lvl="1" indent="-342900"/>
            <a:r>
              <a:rPr lang="en-US" sz="1800" dirty="0">
                <a:solidFill>
                  <a:schemeClr val="tx1"/>
                </a:solidFill>
              </a:rPr>
              <a:t>Not all medications are legal to import to all countries</a:t>
            </a:r>
          </a:p>
          <a:p>
            <a:pPr marL="1028700" lvl="1" indent="-342900"/>
            <a:r>
              <a:rPr lang="en-US" sz="1800" dirty="0">
                <a:solidFill>
                  <a:schemeClr val="tx1"/>
                </a:solidFill>
              </a:rPr>
              <a:t>Students should plan to bring a FULL supply for their whole program</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67147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BC2E885-0786-06EC-7D96-89547BAD9FF5}"/>
              </a:ext>
            </a:extLst>
          </p:cNvPr>
          <p:cNvSpPr txBox="1">
            <a:spLocks/>
          </p:cNvSpPr>
          <p:nvPr/>
        </p:nvSpPr>
        <p:spPr>
          <a:xfrm>
            <a:off x="395592" y="1481204"/>
            <a:ext cx="4933845" cy="354502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Students are required to demonstrate both domestic </a:t>
            </a:r>
            <a:r>
              <a:rPr lang="en-US" sz="2400" b="1" dirty="0"/>
              <a:t>and</a:t>
            </a:r>
            <a:r>
              <a:rPr lang="en-US" sz="2400" dirty="0"/>
              <a:t> international insurance while abroad. </a:t>
            </a:r>
          </a:p>
          <a:p>
            <a:r>
              <a:rPr lang="en-US" sz="2400" dirty="0"/>
              <a:t>Three options for coverage: </a:t>
            </a:r>
          </a:p>
          <a:p>
            <a:pPr marL="800100" lvl="1" indent="-342900">
              <a:buFontTx/>
              <a:buChar char="-"/>
            </a:pPr>
            <a:r>
              <a:rPr lang="en-US" sz="1800" dirty="0" err="1"/>
              <a:t>GeoBlue</a:t>
            </a:r>
            <a:r>
              <a:rPr lang="en-US" sz="900" dirty="0" err="1">
                <a:solidFill>
                  <a:schemeClr val="bg1"/>
                </a:solidFill>
              </a:rPr>
              <a:t>e</a:t>
            </a:r>
            <a:r>
              <a:rPr lang="en-US" sz="900" dirty="0">
                <a:solidFill>
                  <a:schemeClr val="bg1"/>
                </a:solidFill>
              </a:rPr>
              <a:t> Tulane school code CME-484</a:t>
            </a:r>
          </a:p>
          <a:p>
            <a:pPr marL="800100" lvl="1" indent="-342900">
              <a:buFontTx/>
              <a:buChar char="-"/>
            </a:pPr>
            <a:r>
              <a:rPr lang="en-US" sz="1800" dirty="0"/>
              <a:t>Program insurance</a:t>
            </a:r>
          </a:p>
          <a:p>
            <a:pPr marL="800100" lvl="1" indent="-342900">
              <a:buFontTx/>
              <a:buChar char="-"/>
            </a:pPr>
            <a:r>
              <a:rPr lang="en-US" sz="1800" dirty="0"/>
              <a:t>Intl options through domestic provider </a:t>
            </a:r>
          </a:p>
          <a:p>
            <a:r>
              <a:rPr lang="en-US" sz="2400" dirty="0"/>
              <a:t>Complete annual health insurance waiver. </a:t>
            </a:r>
          </a:p>
        </p:txBody>
      </p:sp>
      <p:sp>
        <p:nvSpPr>
          <p:cNvPr id="3" name="Text Placeholder 3">
            <a:extLst>
              <a:ext uri="{FF2B5EF4-FFF2-40B4-BE49-F238E27FC236}">
                <a16:creationId xmlns:a16="http://schemas.microsoft.com/office/drawing/2014/main" id="{B1D80C4C-1127-DBB2-2112-B88A601B09FB}"/>
              </a:ext>
            </a:extLst>
          </p:cNvPr>
          <p:cNvSpPr txBox="1">
            <a:spLocks/>
          </p:cNvSpPr>
          <p:nvPr/>
        </p:nvSpPr>
        <p:spPr>
          <a:xfrm>
            <a:off x="395592" y="102264"/>
            <a:ext cx="4316108" cy="1729506"/>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bg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US" sz="4400" dirty="0">
                <a:solidFill>
                  <a:schemeClr val="accent2"/>
                </a:solidFill>
              </a:rPr>
              <a:t>Insurance</a:t>
            </a:r>
          </a:p>
        </p:txBody>
      </p:sp>
      <p:pic>
        <p:nvPicPr>
          <p:cNvPr id="4" name="Picture Placeholder 7" descr="A picture containing person, indoor, meal&#10;&#10;Description automatically generated">
            <a:extLst>
              <a:ext uri="{FF2B5EF4-FFF2-40B4-BE49-F238E27FC236}">
                <a16:creationId xmlns:a16="http://schemas.microsoft.com/office/drawing/2014/main" id="{F502739B-688C-5763-E30B-669D47CE5340}"/>
              </a:ext>
            </a:extLst>
          </p:cNvPr>
          <p:cNvPicPr>
            <a:picLocks noChangeAspect="1"/>
          </p:cNvPicPr>
          <p:nvPr/>
        </p:nvPicPr>
        <p:blipFill>
          <a:blip r:embed="rId2"/>
          <a:srcRect l="7859" r="7859"/>
          <a:stretch>
            <a:fillRect/>
          </a:stretch>
        </p:blipFill>
        <p:spPr>
          <a:xfrm>
            <a:off x="5624208" y="652994"/>
            <a:ext cx="6172200" cy="4873625"/>
          </a:xfrm>
          <a:prstGeom prst="rect">
            <a:avLst/>
          </a:prstGeom>
        </p:spPr>
      </p:pic>
    </p:spTree>
    <p:extLst>
      <p:ext uri="{BB962C8B-B14F-4D97-AF65-F5344CB8AC3E}">
        <p14:creationId xmlns:p14="http://schemas.microsoft.com/office/powerpoint/2010/main" val="311711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3E22CA-4913-7B59-9FAC-8501DBE44F71}"/>
              </a:ext>
            </a:extLst>
          </p:cNvPr>
          <p:cNvSpPr txBox="1">
            <a:spLocks noChangeArrowheads="1"/>
          </p:cNvSpPr>
          <p:nvPr/>
        </p:nvSpPr>
        <p:spPr bwMode="auto">
          <a:xfrm>
            <a:off x="563563" y="52546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COVID-19</a:t>
            </a:r>
          </a:p>
        </p:txBody>
      </p:sp>
      <p:sp>
        <p:nvSpPr>
          <p:cNvPr id="18434" name="Content Placeholder 2">
            <a:extLst>
              <a:ext uri="{FF2B5EF4-FFF2-40B4-BE49-F238E27FC236}">
                <a16:creationId xmlns:a16="http://schemas.microsoft.com/office/drawing/2014/main" id="{A4BBD0DB-8250-CE78-6E65-4AA437B549BF}"/>
              </a:ext>
            </a:extLst>
          </p:cNvPr>
          <p:cNvSpPr txBox="1">
            <a:spLocks noChangeArrowheads="1"/>
          </p:cNvSpPr>
          <p:nvPr/>
        </p:nvSpPr>
        <p:spPr bwMode="auto">
          <a:xfrm>
            <a:off x="563563" y="1385888"/>
            <a:ext cx="108791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marL="342900" indent="-342900">
              <a:buFont typeface="Arial" panose="020B0604020202020204" pitchFamily="34" charset="0"/>
              <a:buChar char="•"/>
            </a:pPr>
            <a:r>
              <a:rPr lang="en-US" sz="2000" dirty="0">
                <a:solidFill>
                  <a:schemeClr val="tx1"/>
                </a:solidFill>
              </a:rPr>
              <a:t>Tulane students are required to adhere to all local and program policies regarding COVID-19 regardless of vaccination status. </a:t>
            </a:r>
          </a:p>
          <a:p>
            <a:pPr marL="342900" indent="-342900">
              <a:buFont typeface="Arial" panose="020B0604020202020204" pitchFamily="34" charset="0"/>
              <a:buChar char="•"/>
            </a:pPr>
            <a:r>
              <a:rPr lang="en-US" sz="2000" dirty="0">
                <a:solidFill>
                  <a:schemeClr val="tx1"/>
                </a:solidFill>
              </a:rPr>
              <a:t>We recommend that all students get their most up-to-date booster dose if eligible prior to going abroad. </a:t>
            </a:r>
          </a:p>
          <a:p>
            <a:pPr marL="342900" indent="-342900">
              <a:buFont typeface="Arial" panose="020B0604020202020204" pitchFamily="34" charset="0"/>
              <a:buChar char="•"/>
            </a:pPr>
            <a:r>
              <a:rPr lang="en-US" sz="2000" dirty="0">
                <a:solidFill>
                  <a:schemeClr val="tx1"/>
                </a:solidFill>
              </a:rPr>
              <a:t>Some program locations are more tenuous than others due to case numbers and border restrictions. In most cases, program modifications are more likely than outright cancellation. </a:t>
            </a:r>
          </a:p>
          <a:p>
            <a:pPr marL="342900" indent="-342900">
              <a:buFont typeface="Arial" panose="020B0604020202020204" pitchFamily="34" charset="0"/>
              <a:buChar char="•"/>
            </a:pPr>
            <a:r>
              <a:rPr lang="en-US" sz="2000" dirty="0">
                <a:solidFill>
                  <a:schemeClr val="tx1"/>
                </a:solidFill>
              </a:rPr>
              <a:t>What are my expectations for a semester abroad and will a modified program structure meet them?</a:t>
            </a:r>
          </a:p>
          <a:p>
            <a:pPr marL="1028683" lvl="1" indent="-342900"/>
            <a:r>
              <a:rPr lang="en-US" sz="2000" dirty="0">
                <a:solidFill>
                  <a:schemeClr val="tx1"/>
                </a:solidFill>
              </a:rPr>
              <a:t>Program changes could include hybrid/online coursework, mask policies, limitations on independent travel, limitations on independent housing and guest policies, curfews, testing, and restrictions on opening of businesses, etc. </a:t>
            </a:r>
          </a:p>
          <a:p>
            <a:endParaRPr lang="en-US" sz="2400" dirty="0">
              <a:solidFill>
                <a:schemeClr val="tx1"/>
              </a:solidFill>
            </a:endParaRPr>
          </a:p>
        </p:txBody>
      </p:sp>
    </p:spTree>
    <p:extLst>
      <p:ext uri="{BB962C8B-B14F-4D97-AF65-F5344CB8AC3E}">
        <p14:creationId xmlns:p14="http://schemas.microsoft.com/office/powerpoint/2010/main" val="360232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3E22CA-4913-7B59-9FAC-8501DBE44F71}"/>
              </a:ext>
            </a:extLst>
          </p:cNvPr>
          <p:cNvSpPr txBox="1">
            <a:spLocks noChangeArrowheads="1"/>
          </p:cNvSpPr>
          <p:nvPr/>
        </p:nvSpPr>
        <p:spPr bwMode="auto">
          <a:xfrm>
            <a:off x="563563" y="52546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Safety and Security </a:t>
            </a:r>
          </a:p>
        </p:txBody>
      </p:sp>
      <p:sp>
        <p:nvSpPr>
          <p:cNvPr id="18434" name="Content Placeholder 2">
            <a:extLst>
              <a:ext uri="{FF2B5EF4-FFF2-40B4-BE49-F238E27FC236}">
                <a16:creationId xmlns:a16="http://schemas.microsoft.com/office/drawing/2014/main" id="{A4BBD0DB-8250-CE78-6E65-4AA437B549BF}"/>
              </a:ext>
            </a:extLst>
          </p:cNvPr>
          <p:cNvSpPr txBox="1">
            <a:spLocks noChangeArrowheads="1"/>
          </p:cNvSpPr>
          <p:nvPr/>
        </p:nvSpPr>
        <p:spPr bwMode="auto">
          <a:xfrm>
            <a:off x="563563" y="1385888"/>
            <a:ext cx="108791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marL="305435" indent="-305435"/>
            <a:r>
              <a:rPr lang="en-US" sz="4000" dirty="0">
                <a:solidFill>
                  <a:schemeClr val="tx1"/>
                </a:solidFill>
              </a:rPr>
              <a:t>Before they go:</a:t>
            </a:r>
          </a:p>
          <a:p>
            <a:pPr marL="1029970" lvl="2" indent="-305435"/>
            <a:r>
              <a:rPr lang="en-US" sz="3200" dirty="0">
                <a:solidFill>
                  <a:schemeClr val="tx1"/>
                </a:solidFill>
              </a:rPr>
              <a:t>Our office automatically enrolls students with Crisis24 </a:t>
            </a:r>
          </a:p>
          <a:p>
            <a:pPr marL="1029970" lvl="2" indent="-305435"/>
            <a:r>
              <a:rPr lang="en-US" sz="3200" dirty="0" err="1">
                <a:solidFill>
                  <a:schemeClr val="tx1"/>
                </a:solidFill>
              </a:rPr>
              <a:t>Travel.state.gov</a:t>
            </a:r>
            <a:r>
              <a:rPr lang="en-US" sz="3200" dirty="0">
                <a:solidFill>
                  <a:schemeClr val="tx1"/>
                </a:solidFill>
              </a:rPr>
              <a:t> for information about their destination</a:t>
            </a:r>
          </a:p>
          <a:p>
            <a:pPr marL="1029970" lvl="2" indent="-305435"/>
            <a:r>
              <a:rPr lang="en-US" sz="3200" dirty="0">
                <a:solidFill>
                  <a:schemeClr val="tx1"/>
                </a:solidFill>
              </a:rPr>
              <a:t>Enroll in STEP: Smart Traveler Enrollment Program </a:t>
            </a:r>
          </a:p>
          <a:p>
            <a:pPr marL="323850" lvl="1" indent="0">
              <a:buNone/>
            </a:pPr>
            <a:r>
              <a:rPr lang="en-US" sz="3200" dirty="0">
                <a:solidFill>
                  <a:schemeClr val="tx1"/>
                </a:solidFill>
              </a:rPr>
              <a:t>	  through the US Department of State</a:t>
            </a:r>
          </a:p>
          <a:p>
            <a:endParaRPr lang="en-US" sz="3200" dirty="0">
              <a:solidFill>
                <a:schemeClr val="tx1"/>
              </a:solidFill>
            </a:endParaRPr>
          </a:p>
        </p:txBody>
      </p:sp>
    </p:spTree>
    <p:extLst>
      <p:ext uri="{BB962C8B-B14F-4D97-AF65-F5344CB8AC3E}">
        <p14:creationId xmlns:p14="http://schemas.microsoft.com/office/powerpoint/2010/main" val="10394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80E-5D98-8F4E-A9DA-2AC22D53BF3D}"/>
              </a:ext>
            </a:extLst>
          </p:cNvPr>
          <p:cNvSpPr>
            <a:spLocks noGrp="1"/>
          </p:cNvSpPr>
          <p:nvPr>
            <p:ph type="ctrTitle"/>
          </p:nvPr>
        </p:nvSpPr>
        <p:spPr/>
        <p:txBody>
          <a:bodyPr/>
          <a:lstStyle/>
          <a:p>
            <a:r>
              <a:rPr lang="en-US" dirty="0"/>
              <a:t>Travel Logistics</a:t>
            </a:r>
          </a:p>
        </p:txBody>
      </p:sp>
      <p:sp>
        <p:nvSpPr>
          <p:cNvPr id="3" name="Subtitle 2">
            <a:extLst>
              <a:ext uri="{FF2B5EF4-FFF2-40B4-BE49-F238E27FC236}">
                <a16:creationId xmlns:a16="http://schemas.microsoft.com/office/drawing/2014/main" id="{4CD855CB-219A-E84A-BD87-845AB18E2C9C}"/>
              </a:ext>
            </a:extLst>
          </p:cNvPr>
          <p:cNvSpPr>
            <a:spLocks noGrp="1"/>
          </p:cNvSpPr>
          <p:nvPr>
            <p:ph type="subTitle" idx="1"/>
          </p:nvPr>
        </p:nvSpPr>
        <p:spPr>
          <a:xfrm>
            <a:off x="3026229" y="3494358"/>
            <a:ext cx="6172200" cy="949642"/>
          </a:xfrm>
        </p:spPr>
        <p:txBody>
          <a:bodyPr/>
          <a:lstStyle/>
          <a:p>
            <a:r>
              <a:rPr lang="en-US" dirty="0"/>
              <a:t>NTC Office of Study Abroad </a:t>
            </a:r>
          </a:p>
        </p:txBody>
      </p:sp>
    </p:spTree>
    <p:extLst>
      <p:ext uri="{BB962C8B-B14F-4D97-AF65-F5344CB8AC3E}">
        <p14:creationId xmlns:p14="http://schemas.microsoft.com/office/powerpoint/2010/main" val="144655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62B6-09B5-430D-F4DE-9D7700C0E27C}"/>
              </a:ext>
            </a:extLst>
          </p:cNvPr>
          <p:cNvSpPr>
            <a:spLocks noGrp="1"/>
          </p:cNvSpPr>
          <p:nvPr>
            <p:ph type="title"/>
          </p:nvPr>
        </p:nvSpPr>
        <p:spPr>
          <a:xfrm>
            <a:off x="838200" y="149225"/>
            <a:ext cx="10515600" cy="1325563"/>
          </a:xfrm>
        </p:spPr>
        <p:txBody>
          <a:bodyPr/>
          <a:lstStyle/>
          <a:p>
            <a:r>
              <a:rPr lang="en-US" dirty="0"/>
              <a:t>Passports and visas</a:t>
            </a:r>
          </a:p>
        </p:txBody>
      </p:sp>
      <p:sp>
        <p:nvSpPr>
          <p:cNvPr id="3" name="Content Placeholder 2">
            <a:extLst>
              <a:ext uri="{FF2B5EF4-FFF2-40B4-BE49-F238E27FC236}">
                <a16:creationId xmlns:a16="http://schemas.microsoft.com/office/drawing/2014/main" id="{54A4DF2B-A6A6-AB04-EA37-263C3EC6C125}"/>
              </a:ext>
            </a:extLst>
          </p:cNvPr>
          <p:cNvSpPr>
            <a:spLocks noGrp="1"/>
          </p:cNvSpPr>
          <p:nvPr>
            <p:ph idx="1"/>
          </p:nvPr>
        </p:nvSpPr>
        <p:spPr>
          <a:xfrm>
            <a:off x="635000" y="1343025"/>
            <a:ext cx="10515600" cy="4351338"/>
          </a:xfrm>
        </p:spPr>
        <p:txBody>
          <a:bodyPr/>
          <a:lstStyle/>
          <a:p>
            <a:pPr marL="342900" indent="-342900">
              <a:buFont typeface="Arial" panose="020B0604020202020204" pitchFamily="34" charset="0"/>
              <a:buChar char="•"/>
            </a:pPr>
            <a:r>
              <a:rPr lang="en-US" sz="2000" dirty="0">
                <a:solidFill>
                  <a:schemeClr val="tx1"/>
                </a:solidFill>
                <a:latin typeface="Century Gothic" panose="020B0502020202020204" pitchFamily="34" charset="0"/>
              </a:rPr>
              <a:t>Passport: their passport must be valid for </a:t>
            </a:r>
            <a:r>
              <a:rPr lang="en-US" sz="2000" i="1" dirty="0">
                <a:solidFill>
                  <a:schemeClr val="tx1"/>
                </a:solidFill>
                <a:latin typeface="Century Gothic" panose="020B0502020202020204" pitchFamily="34" charset="0"/>
              </a:rPr>
              <a:t>at least six months</a:t>
            </a:r>
            <a:r>
              <a:rPr lang="en-US" sz="2000" dirty="0">
                <a:solidFill>
                  <a:schemeClr val="tx1"/>
                </a:solidFill>
                <a:latin typeface="Century Gothic" panose="020B0502020202020204" pitchFamily="34" charset="0"/>
              </a:rPr>
              <a:t> after their study abroad program </a:t>
            </a:r>
            <a:r>
              <a:rPr lang="en-US" sz="2000" b="1" dirty="0">
                <a:solidFill>
                  <a:schemeClr val="tx1"/>
                </a:solidFill>
                <a:latin typeface="Century Gothic" panose="020B0502020202020204" pitchFamily="34" charset="0"/>
              </a:rPr>
              <a:t>ends</a:t>
            </a:r>
          </a:p>
          <a:p>
            <a:pPr marL="1028683" lvl="1" indent="-342900"/>
            <a:r>
              <a:rPr lang="en-US" dirty="0">
                <a:solidFill>
                  <a:schemeClr val="tx1"/>
                </a:solidFill>
                <a:latin typeface="Century Gothic" panose="020B0502020202020204" pitchFamily="34" charset="0"/>
              </a:rPr>
              <a:t>If they do not have a passport or need to renew do so NOW and pay for expedited service</a:t>
            </a:r>
          </a:p>
          <a:p>
            <a:pPr marL="342900" indent="-342900">
              <a:buFont typeface="Arial" panose="020B0604020202020204" pitchFamily="34" charset="0"/>
              <a:buChar char="•"/>
            </a:pPr>
            <a:r>
              <a:rPr lang="en-US" sz="2000" dirty="0">
                <a:solidFill>
                  <a:schemeClr val="tx1"/>
                </a:solidFill>
                <a:latin typeface="Century Gothic" panose="020B0502020202020204" pitchFamily="34" charset="0"/>
              </a:rPr>
              <a:t>Visa: applying for a visa is </a:t>
            </a:r>
            <a:r>
              <a:rPr lang="en-US" sz="2000" b="1" dirty="0">
                <a:solidFill>
                  <a:schemeClr val="tx1"/>
                </a:solidFill>
                <a:latin typeface="Century Gothic" panose="020B0502020202020204" pitchFamily="34" charset="0"/>
              </a:rPr>
              <a:t>their </a:t>
            </a:r>
            <a:r>
              <a:rPr lang="en-US" sz="2000" dirty="0">
                <a:solidFill>
                  <a:schemeClr val="tx1"/>
                </a:solidFill>
                <a:latin typeface="Century Gothic" panose="020B0502020202020204" pitchFamily="34" charset="0"/>
              </a:rPr>
              <a:t>responsibility</a:t>
            </a:r>
          </a:p>
          <a:p>
            <a:pPr marL="1028683" lvl="1" indent="-342900"/>
            <a:r>
              <a:rPr lang="en-US" dirty="0">
                <a:solidFill>
                  <a:schemeClr val="tx1"/>
                </a:solidFill>
                <a:latin typeface="Century Gothic" panose="020B0502020202020204" pitchFamily="34" charset="0"/>
              </a:rPr>
              <a:t>Visa requirements vary by host country, citizenship, and consulate location</a:t>
            </a:r>
          </a:p>
          <a:p>
            <a:pPr marL="1028065" lvl="1" indent="-342900"/>
            <a:r>
              <a:rPr lang="en-US" dirty="0">
                <a:solidFill>
                  <a:schemeClr val="tx1"/>
                </a:solidFill>
                <a:latin typeface="Century Gothic" panose="020B0502020202020204" pitchFamily="34" charset="0"/>
              </a:rPr>
              <a:t>Visit consulate website for information, provider may offer some guidance </a:t>
            </a:r>
          </a:p>
          <a:p>
            <a:pPr marL="1028065" lvl="1" indent="-342900"/>
            <a:r>
              <a:rPr lang="en-US" dirty="0">
                <a:solidFill>
                  <a:schemeClr val="tx1"/>
                </a:solidFill>
                <a:latin typeface="Century Gothic" panose="020B0502020202020204" pitchFamily="34" charset="0"/>
              </a:rPr>
              <a:t>We are not able to consult on student visa requirements, nor do we have any sway with immigration or consulates</a:t>
            </a:r>
          </a:p>
          <a:p>
            <a:pPr marL="1028065" lvl="1" indent="-342900"/>
            <a:r>
              <a:rPr lang="en-US" dirty="0">
                <a:solidFill>
                  <a:schemeClr val="tx1"/>
                </a:solidFill>
                <a:latin typeface="Century Gothic" panose="020B0502020202020204" pitchFamily="34" charset="0"/>
              </a:rPr>
              <a:t>May require your bank statements (potentially notarized)  </a:t>
            </a:r>
          </a:p>
          <a:p>
            <a:pPr marL="1028065" lvl="1" indent="-342900"/>
            <a:r>
              <a:rPr lang="en-US" b="1" dirty="0">
                <a:solidFill>
                  <a:schemeClr val="tx1"/>
                </a:solidFill>
                <a:latin typeface="Century Gothic" panose="020B0502020202020204" pitchFamily="34" charset="0"/>
              </a:rPr>
              <a:t>Summer/winter travel may conflict with visa appointment </a:t>
            </a:r>
          </a:p>
          <a:p>
            <a:pPr lvl="1" indent="0">
              <a:buNone/>
            </a:pPr>
            <a:endParaRPr lang="en-US" i="1" dirty="0">
              <a:solidFill>
                <a:schemeClr val="tx1"/>
              </a:solidFill>
              <a:latin typeface="Century Gothic" panose="020B0502020202020204" pitchFamily="34" charset="0"/>
            </a:endParaRPr>
          </a:p>
          <a:p>
            <a:pPr marL="285750" lvl="0" indent="-285750" algn="l" rtl="0">
              <a:lnSpc>
                <a:spcPct val="115000"/>
              </a:lnSpc>
              <a:spcBef>
                <a:spcPts val="700"/>
              </a:spcBef>
              <a:spcAft>
                <a:spcPts val="0"/>
              </a:spcAft>
              <a:buClr>
                <a:schemeClr val="lt1"/>
              </a:buClr>
              <a:buSzPts val="1500"/>
              <a:buFont typeface="Arial" panose="020B0604020202020204" pitchFamily="34" charset="0"/>
              <a:buChar char="•"/>
            </a:pPr>
            <a:endParaRPr lang="en-US" sz="2000" dirty="0">
              <a:solidFill>
                <a:schemeClr val="tx1"/>
              </a:solidFill>
              <a:latin typeface="Century Gothic" panose="020B0502020202020204" pitchFamily="34" charset="0"/>
              <a:ea typeface="Century Gothic"/>
              <a:cs typeface="Century Gothic"/>
              <a:sym typeface="Century Gothic"/>
            </a:endParaRPr>
          </a:p>
          <a:p>
            <a:endParaRPr lang="en-US"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879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876799"/>
            <a:ext cx="12192000" cy="1981200"/>
            <a:chOff x="0" y="4876799"/>
            <a:chExt cx="12192000" cy="1981200"/>
          </a:xfrm>
        </p:grpSpPr>
        <p:pic>
          <p:nvPicPr>
            <p:cNvPr id="3" name="object 3"/>
            <p:cNvPicPr/>
            <p:nvPr/>
          </p:nvPicPr>
          <p:blipFill>
            <a:blip r:embed="rId3" cstate="print"/>
            <a:stretch>
              <a:fillRect/>
            </a:stretch>
          </p:blipFill>
          <p:spPr>
            <a:xfrm>
              <a:off x="0" y="4876799"/>
              <a:ext cx="12191999" cy="1981199"/>
            </a:xfrm>
            <a:prstGeom prst="rect">
              <a:avLst/>
            </a:prstGeom>
          </p:spPr>
        </p:pic>
        <p:sp>
          <p:nvSpPr>
            <p:cNvPr id="4" name="object 4"/>
            <p:cNvSpPr/>
            <p:nvPr/>
          </p:nvSpPr>
          <p:spPr>
            <a:xfrm>
              <a:off x="909828" y="6216104"/>
              <a:ext cx="1292860" cy="378460"/>
            </a:xfrm>
            <a:custGeom>
              <a:avLst/>
              <a:gdLst/>
              <a:ahLst/>
              <a:cxnLst/>
              <a:rect l="l" t="t" r="r" b="b"/>
              <a:pathLst>
                <a:path w="1292860" h="378459">
                  <a:moveTo>
                    <a:pt x="312877" y="103720"/>
                  </a:moveTo>
                  <a:lnTo>
                    <a:pt x="309740" y="10820"/>
                  </a:lnTo>
                  <a:lnTo>
                    <a:pt x="3136" y="10820"/>
                  </a:lnTo>
                  <a:lnTo>
                    <a:pt x="0" y="103720"/>
                  </a:lnTo>
                  <a:lnTo>
                    <a:pt x="13017" y="103720"/>
                  </a:lnTo>
                  <a:lnTo>
                    <a:pt x="23012" y="67691"/>
                  </a:lnTo>
                  <a:lnTo>
                    <a:pt x="38100" y="46443"/>
                  </a:lnTo>
                  <a:lnTo>
                    <a:pt x="62191" y="36372"/>
                  </a:lnTo>
                  <a:lnTo>
                    <a:pt x="99199" y="33820"/>
                  </a:lnTo>
                  <a:lnTo>
                    <a:pt x="128828" y="33820"/>
                  </a:lnTo>
                  <a:lnTo>
                    <a:pt x="128828" y="307086"/>
                  </a:lnTo>
                  <a:lnTo>
                    <a:pt x="127774" y="332486"/>
                  </a:lnTo>
                  <a:lnTo>
                    <a:pt x="121754" y="348957"/>
                  </a:lnTo>
                  <a:lnTo>
                    <a:pt x="106476" y="358254"/>
                  </a:lnTo>
                  <a:lnTo>
                    <a:pt x="77660" y="362089"/>
                  </a:lnTo>
                  <a:lnTo>
                    <a:pt x="77660" y="372465"/>
                  </a:lnTo>
                  <a:lnTo>
                    <a:pt x="236562" y="372465"/>
                  </a:lnTo>
                  <a:lnTo>
                    <a:pt x="236562" y="362089"/>
                  </a:lnTo>
                  <a:lnTo>
                    <a:pt x="209042" y="359105"/>
                  </a:lnTo>
                  <a:lnTo>
                    <a:pt x="193128" y="351040"/>
                  </a:lnTo>
                  <a:lnTo>
                    <a:pt x="185813" y="336219"/>
                  </a:lnTo>
                  <a:lnTo>
                    <a:pt x="184035" y="312940"/>
                  </a:lnTo>
                  <a:lnTo>
                    <a:pt x="184035" y="33820"/>
                  </a:lnTo>
                  <a:lnTo>
                    <a:pt x="213664" y="33820"/>
                  </a:lnTo>
                  <a:lnTo>
                    <a:pt x="250748" y="36309"/>
                  </a:lnTo>
                  <a:lnTo>
                    <a:pt x="274942" y="46278"/>
                  </a:lnTo>
                  <a:lnTo>
                    <a:pt x="290055" y="67500"/>
                  </a:lnTo>
                  <a:lnTo>
                    <a:pt x="299859" y="103720"/>
                  </a:lnTo>
                  <a:lnTo>
                    <a:pt x="312877" y="103720"/>
                  </a:lnTo>
                  <a:close/>
                </a:path>
                <a:path w="1292860" h="378459">
                  <a:moveTo>
                    <a:pt x="487502" y="345414"/>
                  </a:moveTo>
                  <a:lnTo>
                    <a:pt x="468414" y="343662"/>
                  </a:lnTo>
                  <a:lnTo>
                    <a:pt x="458381" y="337464"/>
                  </a:lnTo>
                  <a:lnTo>
                    <a:pt x="454482" y="327469"/>
                  </a:lnTo>
                  <a:lnTo>
                    <a:pt x="453834" y="314299"/>
                  </a:lnTo>
                  <a:lnTo>
                    <a:pt x="453834" y="126707"/>
                  </a:lnTo>
                  <a:lnTo>
                    <a:pt x="368096" y="126707"/>
                  </a:lnTo>
                  <a:lnTo>
                    <a:pt x="368096" y="136182"/>
                  </a:lnTo>
                  <a:lnTo>
                    <a:pt x="390245" y="138811"/>
                  </a:lnTo>
                  <a:lnTo>
                    <a:pt x="402209" y="145364"/>
                  </a:lnTo>
                  <a:lnTo>
                    <a:pt x="407098" y="155905"/>
                  </a:lnTo>
                  <a:lnTo>
                    <a:pt x="408038" y="170459"/>
                  </a:lnTo>
                  <a:lnTo>
                    <a:pt x="408038" y="298970"/>
                  </a:lnTo>
                  <a:lnTo>
                    <a:pt x="388162" y="334899"/>
                  </a:lnTo>
                  <a:lnTo>
                    <a:pt x="351929" y="346316"/>
                  </a:lnTo>
                  <a:lnTo>
                    <a:pt x="330466" y="340906"/>
                  </a:lnTo>
                  <a:lnTo>
                    <a:pt x="318262" y="328447"/>
                  </a:lnTo>
                  <a:lnTo>
                    <a:pt x="312788" y="314540"/>
                  </a:lnTo>
                  <a:lnTo>
                    <a:pt x="311531" y="304825"/>
                  </a:lnTo>
                  <a:lnTo>
                    <a:pt x="311531" y="126707"/>
                  </a:lnTo>
                  <a:lnTo>
                    <a:pt x="232079" y="126707"/>
                  </a:lnTo>
                  <a:lnTo>
                    <a:pt x="232079" y="134378"/>
                  </a:lnTo>
                  <a:lnTo>
                    <a:pt x="244157" y="135623"/>
                  </a:lnTo>
                  <a:lnTo>
                    <a:pt x="254965" y="139954"/>
                  </a:lnTo>
                  <a:lnTo>
                    <a:pt x="262750" y="150291"/>
                  </a:lnTo>
                  <a:lnTo>
                    <a:pt x="265734" y="169557"/>
                  </a:lnTo>
                  <a:lnTo>
                    <a:pt x="265734" y="307086"/>
                  </a:lnTo>
                  <a:lnTo>
                    <a:pt x="272681" y="342569"/>
                  </a:lnTo>
                  <a:lnTo>
                    <a:pt x="289648" y="364350"/>
                  </a:lnTo>
                  <a:lnTo>
                    <a:pt x="310819" y="375310"/>
                  </a:lnTo>
                  <a:lnTo>
                    <a:pt x="330377" y="378333"/>
                  </a:lnTo>
                  <a:lnTo>
                    <a:pt x="340487" y="377634"/>
                  </a:lnTo>
                  <a:lnTo>
                    <a:pt x="354685" y="374497"/>
                  </a:lnTo>
                  <a:lnTo>
                    <a:pt x="370979" y="367296"/>
                  </a:lnTo>
                  <a:lnTo>
                    <a:pt x="387388" y="354431"/>
                  </a:lnTo>
                  <a:lnTo>
                    <a:pt x="410730" y="330974"/>
                  </a:lnTo>
                  <a:lnTo>
                    <a:pt x="410730" y="376529"/>
                  </a:lnTo>
                  <a:lnTo>
                    <a:pt x="412076" y="377431"/>
                  </a:lnTo>
                  <a:lnTo>
                    <a:pt x="430555" y="370890"/>
                  </a:lnTo>
                  <a:lnTo>
                    <a:pt x="448449" y="364744"/>
                  </a:lnTo>
                  <a:lnTo>
                    <a:pt x="467004" y="358851"/>
                  </a:lnTo>
                  <a:lnTo>
                    <a:pt x="487502" y="353072"/>
                  </a:lnTo>
                  <a:lnTo>
                    <a:pt x="487502" y="345414"/>
                  </a:lnTo>
                  <a:close/>
                </a:path>
                <a:path w="1292860" h="378459">
                  <a:moveTo>
                    <a:pt x="606005" y="364350"/>
                  </a:moveTo>
                  <a:lnTo>
                    <a:pt x="586371" y="362178"/>
                  </a:lnTo>
                  <a:lnTo>
                    <a:pt x="573798" y="356793"/>
                  </a:lnTo>
                  <a:lnTo>
                    <a:pt x="567118" y="345833"/>
                  </a:lnTo>
                  <a:lnTo>
                    <a:pt x="565162" y="326923"/>
                  </a:lnTo>
                  <a:lnTo>
                    <a:pt x="565162" y="901"/>
                  </a:lnTo>
                  <a:lnTo>
                    <a:pt x="563359" y="0"/>
                  </a:lnTo>
                  <a:lnTo>
                    <a:pt x="541553" y="6261"/>
                  </a:lnTo>
                  <a:lnTo>
                    <a:pt x="519874" y="12230"/>
                  </a:lnTo>
                  <a:lnTo>
                    <a:pt x="498284" y="17945"/>
                  </a:lnTo>
                  <a:lnTo>
                    <a:pt x="476732" y="23456"/>
                  </a:lnTo>
                  <a:lnTo>
                    <a:pt x="476732" y="32016"/>
                  </a:lnTo>
                  <a:lnTo>
                    <a:pt x="487946" y="31115"/>
                  </a:lnTo>
                  <a:lnTo>
                    <a:pt x="495134" y="31115"/>
                  </a:lnTo>
                  <a:lnTo>
                    <a:pt x="507885" y="32842"/>
                  </a:lnTo>
                  <a:lnTo>
                    <a:pt x="515391" y="38493"/>
                  </a:lnTo>
                  <a:lnTo>
                    <a:pt x="518922" y="48806"/>
                  </a:lnTo>
                  <a:lnTo>
                    <a:pt x="519823" y="64477"/>
                  </a:lnTo>
                  <a:lnTo>
                    <a:pt x="519823" y="325120"/>
                  </a:lnTo>
                  <a:lnTo>
                    <a:pt x="517766" y="343674"/>
                  </a:lnTo>
                  <a:lnTo>
                    <a:pt x="510844" y="355219"/>
                  </a:lnTo>
                  <a:lnTo>
                    <a:pt x="497852" y="361518"/>
                  </a:lnTo>
                  <a:lnTo>
                    <a:pt x="477621" y="364350"/>
                  </a:lnTo>
                  <a:lnTo>
                    <a:pt x="477621" y="372465"/>
                  </a:lnTo>
                  <a:lnTo>
                    <a:pt x="606005" y="372465"/>
                  </a:lnTo>
                  <a:lnTo>
                    <a:pt x="606005" y="364350"/>
                  </a:lnTo>
                  <a:close/>
                </a:path>
                <a:path w="1292860" h="378459">
                  <a:moveTo>
                    <a:pt x="825500" y="336397"/>
                  </a:moveTo>
                  <a:lnTo>
                    <a:pt x="820635" y="340106"/>
                  </a:lnTo>
                  <a:lnTo>
                    <a:pt x="815187" y="343433"/>
                  </a:lnTo>
                  <a:lnTo>
                    <a:pt x="808736" y="345846"/>
                  </a:lnTo>
                  <a:lnTo>
                    <a:pt x="800849" y="346760"/>
                  </a:lnTo>
                  <a:lnTo>
                    <a:pt x="791743" y="344055"/>
                  </a:lnTo>
                  <a:lnTo>
                    <a:pt x="785101" y="226364"/>
                  </a:lnTo>
                  <a:lnTo>
                    <a:pt x="784987" y="206070"/>
                  </a:lnTo>
                  <a:lnTo>
                    <a:pt x="774941" y="152704"/>
                  </a:lnTo>
                  <a:lnTo>
                    <a:pt x="703846" y="121297"/>
                  </a:lnTo>
                  <a:lnTo>
                    <a:pt x="663524" y="127698"/>
                  </a:lnTo>
                  <a:lnTo>
                    <a:pt x="636092" y="143395"/>
                  </a:lnTo>
                  <a:lnTo>
                    <a:pt x="620433" y="163156"/>
                  </a:lnTo>
                  <a:lnTo>
                    <a:pt x="615454" y="181724"/>
                  </a:lnTo>
                  <a:lnTo>
                    <a:pt x="616699" y="189331"/>
                  </a:lnTo>
                  <a:lnTo>
                    <a:pt x="620725" y="197281"/>
                  </a:lnTo>
                  <a:lnTo>
                    <a:pt x="627951" y="203542"/>
                  </a:lnTo>
                  <a:lnTo>
                    <a:pt x="638797" y="206070"/>
                  </a:lnTo>
                  <a:lnTo>
                    <a:pt x="648436" y="204000"/>
                  </a:lnTo>
                  <a:lnTo>
                    <a:pt x="660336" y="169557"/>
                  </a:lnTo>
                  <a:lnTo>
                    <a:pt x="660336" y="160985"/>
                  </a:lnTo>
                  <a:lnTo>
                    <a:pt x="663841" y="149783"/>
                  </a:lnTo>
                  <a:lnTo>
                    <a:pt x="672909" y="141427"/>
                  </a:lnTo>
                  <a:lnTo>
                    <a:pt x="685330" y="136194"/>
                  </a:lnTo>
                  <a:lnTo>
                    <a:pt x="698931" y="134378"/>
                  </a:lnTo>
                  <a:lnTo>
                    <a:pt x="712520" y="135915"/>
                  </a:lnTo>
                  <a:lnTo>
                    <a:pt x="726249" y="142265"/>
                  </a:lnTo>
                  <a:lnTo>
                    <a:pt x="736866" y="156057"/>
                  </a:lnTo>
                  <a:lnTo>
                    <a:pt x="741121" y="179920"/>
                  </a:lnTo>
                  <a:lnTo>
                    <a:pt x="741121" y="212839"/>
                  </a:lnTo>
                  <a:lnTo>
                    <a:pt x="741121" y="226364"/>
                  </a:lnTo>
                  <a:lnTo>
                    <a:pt x="741121" y="305282"/>
                  </a:lnTo>
                  <a:lnTo>
                    <a:pt x="740587" y="316039"/>
                  </a:lnTo>
                  <a:lnTo>
                    <a:pt x="708355" y="342366"/>
                  </a:lnTo>
                  <a:lnTo>
                    <a:pt x="688581" y="346316"/>
                  </a:lnTo>
                  <a:lnTo>
                    <a:pt x="674636" y="343306"/>
                  </a:lnTo>
                  <a:lnTo>
                    <a:pt x="663219" y="334759"/>
                  </a:lnTo>
                  <a:lnTo>
                    <a:pt x="655510" y="321386"/>
                  </a:lnTo>
                  <a:lnTo>
                    <a:pt x="652678" y="303923"/>
                  </a:lnTo>
                  <a:lnTo>
                    <a:pt x="652678" y="302577"/>
                  </a:lnTo>
                  <a:lnTo>
                    <a:pt x="654939" y="286677"/>
                  </a:lnTo>
                  <a:lnTo>
                    <a:pt x="666089" y="267677"/>
                  </a:lnTo>
                  <a:lnTo>
                    <a:pt x="692645" y="247091"/>
                  </a:lnTo>
                  <a:lnTo>
                    <a:pt x="741121" y="226364"/>
                  </a:lnTo>
                  <a:lnTo>
                    <a:pt x="741121" y="212839"/>
                  </a:lnTo>
                  <a:lnTo>
                    <a:pt x="682383" y="236918"/>
                  </a:lnTo>
                  <a:lnTo>
                    <a:pt x="639787" y="259676"/>
                  </a:lnTo>
                  <a:lnTo>
                    <a:pt x="613854" y="286080"/>
                  </a:lnTo>
                  <a:lnTo>
                    <a:pt x="605104" y="321056"/>
                  </a:lnTo>
                  <a:lnTo>
                    <a:pt x="609981" y="345605"/>
                  </a:lnTo>
                  <a:lnTo>
                    <a:pt x="622896" y="363562"/>
                  </a:lnTo>
                  <a:lnTo>
                    <a:pt x="641286" y="374573"/>
                  </a:lnTo>
                  <a:lnTo>
                    <a:pt x="662546" y="378333"/>
                  </a:lnTo>
                  <a:lnTo>
                    <a:pt x="684758" y="374599"/>
                  </a:lnTo>
                  <a:lnTo>
                    <a:pt x="705777" y="365023"/>
                  </a:lnTo>
                  <a:lnTo>
                    <a:pt x="724954" y="352069"/>
                  </a:lnTo>
                  <a:lnTo>
                    <a:pt x="731862" y="346316"/>
                  </a:lnTo>
                  <a:lnTo>
                    <a:pt x="741603" y="338201"/>
                  </a:lnTo>
                  <a:lnTo>
                    <a:pt x="746887" y="361022"/>
                  </a:lnTo>
                  <a:lnTo>
                    <a:pt x="756615" y="372973"/>
                  </a:lnTo>
                  <a:lnTo>
                    <a:pt x="767702" y="377571"/>
                  </a:lnTo>
                  <a:lnTo>
                    <a:pt x="777024" y="378333"/>
                  </a:lnTo>
                  <a:lnTo>
                    <a:pt x="784999" y="377774"/>
                  </a:lnTo>
                  <a:lnTo>
                    <a:pt x="795896" y="374548"/>
                  </a:lnTo>
                  <a:lnTo>
                    <a:pt x="809485" y="366344"/>
                  </a:lnTo>
                  <a:lnTo>
                    <a:pt x="825500" y="350824"/>
                  </a:lnTo>
                  <a:lnTo>
                    <a:pt x="825500" y="346760"/>
                  </a:lnTo>
                  <a:lnTo>
                    <a:pt x="825500" y="336397"/>
                  </a:lnTo>
                  <a:close/>
                </a:path>
                <a:path w="1292860" h="378459">
                  <a:moveTo>
                    <a:pt x="1079157" y="364350"/>
                  </a:moveTo>
                  <a:lnTo>
                    <a:pt x="1062850" y="361378"/>
                  </a:lnTo>
                  <a:lnTo>
                    <a:pt x="1052830" y="355104"/>
                  </a:lnTo>
                  <a:lnTo>
                    <a:pt x="1047762" y="344436"/>
                  </a:lnTo>
                  <a:lnTo>
                    <a:pt x="1046365" y="328269"/>
                  </a:lnTo>
                  <a:lnTo>
                    <a:pt x="1046365" y="203365"/>
                  </a:lnTo>
                  <a:lnTo>
                    <a:pt x="1039876" y="162204"/>
                  </a:lnTo>
                  <a:lnTo>
                    <a:pt x="1023747" y="137134"/>
                  </a:lnTo>
                  <a:lnTo>
                    <a:pt x="1002995" y="124675"/>
                  </a:lnTo>
                  <a:lnTo>
                    <a:pt x="982637" y="121297"/>
                  </a:lnTo>
                  <a:lnTo>
                    <a:pt x="960323" y="124650"/>
                  </a:lnTo>
                  <a:lnTo>
                    <a:pt x="940727" y="133921"/>
                  </a:lnTo>
                  <a:lnTo>
                    <a:pt x="922223" y="147929"/>
                  </a:lnTo>
                  <a:lnTo>
                    <a:pt x="903173" y="165493"/>
                  </a:lnTo>
                  <a:lnTo>
                    <a:pt x="903173" y="122199"/>
                  </a:lnTo>
                  <a:lnTo>
                    <a:pt x="899160" y="121297"/>
                  </a:lnTo>
                  <a:lnTo>
                    <a:pt x="880491" y="128155"/>
                  </a:lnTo>
                  <a:lnTo>
                    <a:pt x="861644" y="134543"/>
                  </a:lnTo>
                  <a:lnTo>
                    <a:pt x="842822" y="140512"/>
                  </a:lnTo>
                  <a:lnTo>
                    <a:pt x="824179" y="146100"/>
                  </a:lnTo>
                  <a:lnTo>
                    <a:pt x="824179" y="155117"/>
                  </a:lnTo>
                  <a:lnTo>
                    <a:pt x="826401" y="154216"/>
                  </a:lnTo>
                  <a:lnTo>
                    <a:pt x="832256" y="152869"/>
                  </a:lnTo>
                  <a:lnTo>
                    <a:pt x="839863" y="152869"/>
                  </a:lnTo>
                  <a:lnTo>
                    <a:pt x="846670" y="153479"/>
                  </a:lnTo>
                  <a:lnTo>
                    <a:pt x="852893" y="157429"/>
                  </a:lnTo>
                  <a:lnTo>
                    <a:pt x="857427" y="167894"/>
                  </a:lnTo>
                  <a:lnTo>
                    <a:pt x="859193" y="188036"/>
                  </a:lnTo>
                  <a:lnTo>
                    <a:pt x="859193" y="323316"/>
                  </a:lnTo>
                  <a:lnTo>
                    <a:pt x="857529" y="343166"/>
                  </a:lnTo>
                  <a:lnTo>
                    <a:pt x="851941" y="355333"/>
                  </a:lnTo>
                  <a:lnTo>
                    <a:pt x="841565" y="361746"/>
                  </a:lnTo>
                  <a:lnTo>
                    <a:pt x="825500" y="364350"/>
                  </a:lnTo>
                  <a:lnTo>
                    <a:pt x="825500" y="372465"/>
                  </a:lnTo>
                  <a:lnTo>
                    <a:pt x="940447" y="372465"/>
                  </a:lnTo>
                  <a:lnTo>
                    <a:pt x="940447" y="364350"/>
                  </a:lnTo>
                  <a:lnTo>
                    <a:pt x="922896" y="361683"/>
                  </a:lnTo>
                  <a:lnTo>
                    <a:pt x="911885" y="356235"/>
                  </a:lnTo>
                  <a:lnTo>
                    <a:pt x="906183" y="347738"/>
                  </a:lnTo>
                  <a:lnTo>
                    <a:pt x="904544" y="335940"/>
                  </a:lnTo>
                  <a:lnTo>
                    <a:pt x="904544" y="182626"/>
                  </a:lnTo>
                  <a:lnTo>
                    <a:pt x="919581" y="169202"/>
                  </a:lnTo>
                  <a:lnTo>
                    <a:pt x="933310" y="159461"/>
                  </a:lnTo>
                  <a:lnTo>
                    <a:pt x="946137" y="153517"/>
                  </a:lnTo>
                  <a:lnTo>
                    <a:pt x="958405" y="151511"/>
                  </a:lnTo>
                  <a:lnTo>
                    <a:pt x="978623" y="155067"/>
                  </a:lnTo>
                  <a:lnTo>
                    <a:pt x="991616" y="165379"/>
                  </a:lnTo>
                  <a:lnTo>
                    <a:pt x="998550" y="181952"/>
                  </a:lnTo>
                  <a:lnTo>
                    <a:pt x="1000594" y="204266"/>
                  </a:lnTo>
                  <a:lnTo>
                    <a:pt x="1000594" y="318350"/>
                  </a:lnTo>
                  <a:lnTo>
                    <a:pt x="998029" y="342785"/>
                  </a:lnTo>
                  <a:lnTo>
                    <a:pt x="990879" y="356235"/>
                  </a:lnTo>
                  <a:lnTo>
                    <a:pt x="979944" y="362229"/>
                  </a:lnTo>
                  <a:lnTo>
                    <a:pt x="966000" y="364350"/>
                  </a:lnTo>
                  <a:lnTo>
                    <a:pt x="966000" y="372465"/>
                  </a:lnTo>
                  <a:lnTo>
                    <a:pt x="1079157" y="372465"/>
                  </a:lnTo>
                  <a:lnTo>
                    <a:pt x="1079157" y="364350"/>
                  </a:lnTo>
                  <a:close/>
                </a:path>
                <a:path w="1292860" h="378459">
                  <a:moveTo>
                    <a:pt x="1292796" y="286791"/>
                  </a:moveTo>
                  <a:lnTo>
                    <a:pt x="1284300" y="283184"/>
                  </a:lnTo>
                  <a:lnTo>
                    <a:pt x="1272628" y="300507"/>
                  </a:lnTo>
                  <a:lnTo>
                    <a:pt x="1255572" y="319252"/>
                  </a:lnTo>
                  <a:lnTo>
                    <a:pt x="1231785" y="334289"/>
                  </a:lnTo>
                  <a:lnTo>
                    <a:pt x="1199921" y="340448"/>
                  </a:lnTo>
                  <a:lnTo>
                    <a:pt x="1172184" y="335419"/>
                  </a:lnTo>
                  <a:lnTo>
                    <a:pt x="1145692" y="317119"/>
                  </a:lnTo>
                  <a:lnTo>
                    <a:pt x="1124762" y="280720"/>
                  </a:lnTo>
                  <a:lnTo>
                    <a:pt x="1113688" y="221411"/>
                  </a:lnTo>
                  <a:lnTo>
                    <a:pt x="1282496" y="221411"/>
                  </a:lnTo>
                  <a:lnTo>
                    <a:pt x="1278585" y="203822"/>
                  </a:lnTo>
                  <a:lnTo>
                    <a:pt x="1272286" y="175514"/>
                  </a:lnTo>
                  <a:lnTo>
                    <a:pt x="1251673" y="144475"/>
                  </a:lnTo>
                  <a:lnTo>
                    <a:pt x="1246174" y="141135"/>
                  </a:lnTo>
                  <a:lnTo>
                    <a:pt x="1227264" y="129705"/>
                  </a:lnTo>
                  <a:lnTo>
                    <a:pt x="1227264" y="203822"/>
                  </a:lnTo>
                  <a:lnTo>
                    <a:pt x="1115072" y="203822"/>
                  </a:lnTo>
                  <a:lnTo>
                    <a:pt x="1124013" y="173672"/>
                  </a:lnTo>
                  <a:lnTo>
                    <a:pt x="1137221" y="154381"/>
                  </a:lnTo>
                  <a:lnTo>
                    <a:pt x="1154379" y="144145"/>
                  </a:lnTo>
                  <a:lnTo>
                    <a:pt x="1175207" y="141135"/>
                  </a:lnTo>
                  <a:lnTo>
                    <a:pt x="1200772" y="147256"/>
                  </a:lnTo>
                  <a:lnTo>
                    <a:pt x="1215732" y="162674"/>
                  </a:lnTo>
                  <a:lnTo>
                    <a:pt x="1223441" y="182994"/>
                  </a:lnTo>
                  <a:lnTo>
                    <a:pt x="1227264" y="203822"/>
                  </a:lnTo>
                  <a:lnTo>
                    <a:pt x="1227264" y="129705"/>
                  </a:lnTo>
                  <a:lnTo>
                    <a:pt x="1222578" y="126860"/>
                  </a:lnTo>
                  <a:lnTo>
                    <a:pt x="1186878" y="121297"/>
                  </a:lnTo>
                  <a:lnTo>
                    <a:pt x="1151166" y="128092"/>
                  </a:lnTo>
                  <a:lnTo>
                    <a:pt x="1115098" y="150609"/>
                  </a:lnTo>
                  <a:lnTo>
                    <a:pt x="1087196" y="192074"/>
                  </a:lnTo>
                  <a:lnTo>
                    <a:pt x="1075994" y="255676"/>
                  </a:lnTo>
                  <a:lnTo>
                    <a:pt x="1083386" y="307555"/>
                  </a:lnTo>
                  <a:lnTo>
                    <a:pt x="1104214" y="346087"/>
                  </a:lnTo>
                  <a:lnTo>
                    <a:pt x="1136408" y="370065"/>
                  </a:lnTo>
                  <a:lnTo>
                    <a:pt x="1177899" y="378333"/>
                  </a:lnTo>
                  <a:lnTo>
                    <a:pt x="1228039" y="366433"/>
                  </a:lnTo>
                  <a:lnTo>
                    <a:pt x="1260767" y="340448"/>
                  </a:lnTo>
                  <a:lnTo>
                    <a:pt x="1262608" y="338988"/>
                  </a:lnTo>
                  <a:lnTo>
                    <a:pt x="1283550" y="308317"/>
                  </a:lnTo>
                  <a:lnTo>
                    <a:pt x="1292796" y="286791"/>
                  </a:lnTo>
                  <a:close/>
                </a:path>
              </a:pathLst>
            </a:custGeom>
            <a:solidFill>
              <a:srgbClr val="FDFDFD"/>
            </a:solidFill>
          </p:spPr>
          <p:txBody>
            <a:bodyPr wrap="square" lIns="0" tIns="0" rIns="0" bIns="0" rtlCol="0"/>
            <a:lstStyle/>
            <a:p>
              <a:endParaRPr/>
            </a:p>
          </p:txBody>
        </p:sp>
      </p:grpSp>
      <p:sp>
        <p:nvSpPr>
          <p:cNvPr id="5" name="object 5"/>
          <p:cNvSpPr/>
          <p:nvPr/>
        </p:nvSpPr>
        <p:spPr>
          <a:xfrm>
            <a:off x="0" y="597408"/>
            <a:ext cx="12192000" cy="852169"/>
          </a:xfrm>
          <a:custGeom>
            <a:avLst/>
            <a:gdLst/>
            <a:ahLst/>
            <a:cxnLst/>
            <a:rect l="l" t="t" r="r" b="b"/>
            <a:pathLst>
              <a:path w="12192000" h="852169">
                <a:moveTo>
                  <a:pt x="12192000" y="0"/>
                </a:moveTo>
                <a:lnTo>
                  <a:pt x="0" y="0"/>
                </a:lnTo>
                <a:lnTo>
                  <a:pt x="0" y="851915"/>
                </a:lnTo>
                <a:lnTo>
                  <a:pt x="12192000" y="851915"/>
                </a:lnTo>
                <a:lnTo>
                  <a:pt x="12192000" y="0"/>
                </a:lnTo>
                <a:close/>
              </a:path>
            </a:pathLst>
          </a:custGeom>
          <a:solidFill>
            <a:srgbClr val="6EC5E8"/>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456514" rIns="0" bIns="0" rtlCol="0">
            <a:spAutoFit/>
          </a:bodyPr>
          <a:lstStyle/>
          <a:p>
            <a:pPr marL="363855">
              <a:lnSpc>
                <a:spcPct val="100000"/>
              </a:lnSpc>
              <a:spcBef>
                <a:spcPts val="105"/>
              </a:spcBef>
            </a:pPr>
            <a:r>
              <a:rPr sz="3800" dirty="0"/>
              <a:t>TOPIC</a:t>
            </a:r>
            <a:r>
              <a:rPr sz="3800" spc="-90" dirty="0"/>
              <a:t> </a:t>
            </a:r>
            <a:r>
              <a:rPr sz="3800" spc="-10" dirty="0"/>
              <a:t>OUTLINE</a:t>
            </a:r>
            <a:endParaRPr sz="3800"/>
          </a:p>
        </p:txBody>
      </p:sp>
      <p:sp>
        <p:nvSpPr>
          <p:cNvPr id="7" name="object 7"/>
          <p:cNvSpPr txBox="1"/>
          <p:nvPr/>
        </p:nvSpPr>
        <p:spPr>
          <a:xfrm>
            <a:off x="909828" y="1663064"/>
            <a:ext cx="8094345" cy="4124847"/>
          </a:xfrm>
          <a:prstGeom prst="rect">
            <a:avLst/>
          </a:prstGeom>
        </p:spPr>
        <p:txBody>
          <a:bodyPr vert="horz" wrap="square" lIns="0" tIns="41275" rIns="0" bIns="0" rtlCol="0">
            <a:spAutoFit/>
          </a:bodyPr>
          <a:lstStyle/>
          <a:p>
            <a:pPr marL="355600" indent="-343535">
              <a:lnSpc>
                <a:spcPct val="100000"/>
              </a:lnSpc>
              <a:spcBef>
                <a:spcPts val="325"/>
              </a:spcBef>
              <a:buAutoNum type="arabicPeriod"/>
              <a:tabLst>
                <a:tab pos="356235" algn="l"/>
              </a:tabLst>
            </a:pPr>
            <a:r>
              <a:rPr sz="2800" spc="-20" dirty="0">
                <a:solidFill>
                  <a:srgbClr val="404040"/>
                </a:solidFill>
                <a:latin typeface="Calibri"/>
                <a:cs typeface="Calibri"/>
              </a:rPr>
              <a:t>Welcome,</a:t>
            </a:r>
            <a:r>
              <a:rPr sz="2800" spc="-100" dirty="0">
                <a:solidFill>
                  <a:srgbClr val="404040"/>
                </a:solidFill>
                <a:latin typeface="Calibri"/>
                <a:cs typeface="Calibri"/>
              </a:rPr>
              <a:t> </a:t>
            </a:r>
            <a:r>
              <a:rPr sz="2800" spc="-40" dirty="0">
                <a:solidFill>
                  <a:srgbClr val="404040"/>
                </a:solidFill>
                <a:latin typeface="Calibri"/>
                <a:cs typeface="Calibri"/>
              </a:rPr>
              <a:t>Topic</a:t>
            </a:r>
            <a:r>
              <a:rPr sz="2800" spc="-90" dirty="0">
                <a:solidFill>
                  <a:srgbClr val="404040"/>
                </a:solidFill>
                <a:latin typeface="Calibri"/>
                <a:cs typeface="Calibri"/>
              </a:rPr>
              <a:t> </a:t>
            </a:r>
            <a:r>
              <a:rPr sz="2800" dirty="0">
                <a:solidFill>
                  <a:srgbClr val="404040"/>
                </a:solidFill>
                <a:latin typeface="Calibri"/>
                <a:cs typeface="Calibri"/>
              </a:rPr>
              <a:t>Outline,</a:t>
            </a:r>
            <a:r>
              <a:rPr sz="2800" spc="-90" dirty="0">
                <a:solidFill>
                  <a:srgbClr val="404040"/>
                </a:solidFill>
                <a:latin typeface="Calibri"/>
                <a:cs typeface="Calibri"/>
              </a:rPr>
              <a:t> </a:t>
            </a:r>
            <a:r>
              <a:rPr sz="2800" spc="-10" dirty="0">
                <a:solidFill>
                  <a:srgbClr val="404040"/>
                </a:solidFill>
                <a:latin typeface="Calibri"/>
                <a:cs typeface="Calibri"/>
              </a:rPr>
              <a:t>Introduction</a:t>
            </a:r>
            <a:r>
              <a:rPr sz="2800" spc="-75" dirty="0">
                <a:solidFill>
                  <a:srgbClr val="404040"/>
                </a:solidFill>
                <a:latin typeface="Calibri"/>
                <a:cs typeface="Calibri"/>
              </a:rPr>
              <a:t> </a:t>
            </a:r>
            <a:r>
              <a:rPr sz="2800" dirty="0">
                <a:solidFill>
                  <a:srgbClr val="404040"/>
                </a:solidFill>
                <a:latin typeface="Calibri"/>
                <a:cs typeface="Calibri"/>
              </a:rPr>
              <a:t>of</a:t>
            </a:r>
            <a:r>
              <a:rPr sz="2800" spc="-110" dirty="0">
                <a:solidFill>
                  <a:srgbClr val="404040"/>
                </a:solidFill>
                <a:latin typeface="Calibri"/>
                <a:cs typeface="Calibri"/>
              </a:rPr>
              <a:t> </a:t>
            </a:r>
            <a:r>
              <a:rPr sz="2800" spc="-10" dirty="0">
                <a:solidFill>
                  <a:srgbClr val="404040"/>
                </a:solidFill>
                <a:latin typeface="Calibri"/>
                <a:cs typeface="Calibri"/>
              </a:rPr>
              <a:t>Panelists</a:t>
            </a:r>
            <a:endParaRPr sz="2800" dirty="0">
              <a:latin typeface="Calibri"/>
              <a:cs typeface="Calibri"/>
            </a:endParaRPr>
          </a:p>
          <a:p>
            <a:pPr marL="355600" indent="-343535">
              <a:lnSpc>
                <a:spcPct val="100000"/>
              </a:lnSpc>
              <a:spcBef>
                <a:spcPts val="240"/>
              </a:spcBef>
              <a:buAutoNum type="arabicPeriod"/>
              <a:tabLst>
                <a:tab pos="356235" algn="l"/>
              </a:tabLst>
            </a:pPr>
            <a:r>
              <a:rPr lang="en-US" sz="2800" dirty="0">
                <a:solidFill>
                  <a:srgbClr val="404040"/>
                </a:solidFill>
                <a:latin typeface="Calibri"/>
                <a:cs typeface="Calibri"/>
              </a:rPr>
              <a:t>External Application</a:t>
            </a:r>
          </a:p>
          <a:p>
            <a:pPr marL="355600" indent="-343535">
              <a:lnSpc>
                <a:spcPct val="100000"/>
              </a:lnSpc>
              <a:spcBef>
                <a:spcPts val="240"/>
              </a:spcBef>
              <a:buAutoNum type="arabicPeriod"/>
              <a:tabLst>
                <a:tab pos="356235" algn="l"/>
              </a:tabLst>
            </a:pPr>
            <a:r>
              <a:rPr lang="en-US" sz="2800" dirty="0">
                <a:solidFill>
                  <a:srgbClr val="404040"/>
                </a:solidFill>
                <a:latin typeface="Calibri"/>
                <a:cs typeface="Calibri"/>
              </a:rPr>
              <a:t>Tulane’s Two Study Abroad Offices</a:t>
            </a:r>
          </a:p>
          <a:p>
            <a:pPr marL="355600" indent="-343535">
              <a:lnSpc>
                <a:spcPct val="100000"/>
              </a:lnSpc>
              <a:spcBef>
                <a:spcPts val="240"/>
              </a:spcBef>
              <a:buAutoNum type="arabicPeriod"/>
              <a:tabLst>
                <a:tab pos="356235" algn="l"/>
              </a:tabLst>
            </a:pPr>
            <a:r>
              <a:rPr lang="en-US" sz="2800" dirty="0">
                <a:latin typeface="Calibri"/>
                <a:cs typeface="Calibri"/>
              </a:rPr>
              <a:t>Tuition and Billing</a:t>
            </a:r>
          </a:p>
          <a:p>
            <a:pPr marL="355600" indent="-343535">
              <a:lnSpc>
                <a:spcPct val="100000"/>
              </a:lnSpc>
              <a:spcBef>
                <a:spcPts val="240"/>
              </a:spcBef>
              <a:buAutoNum type="arabicPeriod"/>
              <a:tabLst>
                <a:tab pos="356235" algn="l"/>
              </a:tabLst>
            </a:pPr>
            <a:r>
              <a:rPr lang="en-US" sz="2800" dirty="0">
                <a:latin typeface="Calibri"/>
                <a:cs typeface="Calibri"/>
              </a:rPr>
              <a:t>Academics</a:t>
            </a:r>
          </a:p>
          <a:p>
            <a:pPr marL="355600" indent="-343535">
              <a:lnSpc>
                <a:spcPct val="100000"/>
              </a:lnSpc>
              <a:spcBef>
                <a:spcPts val="240"/>
              </a:spcBef>
              <a:buAutoNum type="arabicPeriod"/>
              <a:tabLst>
                <a:tab pos="356235" algn="l"/>
              </a:tabLst>
            </a:pPr>
            <a:r>
              <a:rPr lang="en-US" sz="2800" dirty="0">
                <a:latin typeface="Calibri"/>
                <a:cs typeface="Calibri"/>
              </a:rPr>
              <a:t>Health and Safety Abroad</a:t>
            </a:r>
          </a:p>
          <a:p>
            <a:pPr marL="355600" indent="-343535">
              <a:lnSpc>
                <a:spcPct val="100000"/>
              </a:lnSpc>
              <a:spcBef>
                <a:spcPts val="240"/>
              </a:spcBef>
              <a:buAutoNum type="arabicPeriod"/>
              <a:tabLst>
                <a:tab pos="356235" algn="l"/>
              </a:tabLst>
            </a:pPr>
            <a:r>
              <a:rPr lang="en-US" sz="2800" dirty="0">
                <a:latin typeface="Calibri"/>
                <a:cs typeface="Calibri"/>
              </a:rPr>
              <a:t>Travel Logistics</a:t>
            </a:r>
          </a:p>
          <a:p>
            <a:pPr marL="355600" indent="-343535">
              <a:lnSpc>
                <a:spcPct val="100000"/>
              </a:lnSpc>
              <a:spcBef>
                <a:spcPts val="240"/>
              </a:spcBef>
              <a:buAutoNum type="arabicPeriod"/>
              <a:tabLst>
                <a:tab pos="356235" algn="l"/>
              </a:tabLst>
            </a:pPr>
            <a:r>
              <a:rPr lang="en-US" sz="2800" dirty="0">
                <a:latin typeface="Calibri"/>
                <a:cs typeface="Calibri"/>
              </a:rPr>
              <a:t>Life Abroad</a:t>
            </a:r>
          </a:p>
          <a:p>
            <a:pPr marL="355600" indent="-343535">
              <a:lnSpc>
                <a:spcPct val="100000"/>
              </a:lnSpc>
              <a:spcBef>
                <a:spcPts val="240"/>
              </a:spcBef>
              <a:buAutoNum type="arabicPeriod"/>
              <a:tabLst>
                <a:tab pos="356235" algn="l"/>
              </a:tabLst>
            </a:pPr>
            <a:r>
              <a:rPr lang="en-US" sz="2800" dirty="0">
                <a:latin typeface="Calibri"/>
                <a:cs typeface="Calibri"/>
              </a:rPr>
              <a:t>Questions and OSA contact information</a:t>
            </a:r>
            <a:endParaRPr sz="2800" dirty="0">
              <a:latin typeface="Calibri"/>
              <a:cs typeface="Calibri"/>
            </a:endParaRPr>
          </a:p>
        </p:txBody>
      </p:sp>
    </p:spTree>
    <p:extLst>
      <p:ext uri="{BB962C8B-B14F-4D97-AF65-F5344CB8AC3E}">
        <p14:creationId xmlns:p14="http://schemas.microsoft.com/office/powerpoint/2010/main" val="102661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4FF8-8FAF-F4A5-FD81-FF46F2B87127}"/>
              </a:ext>
            </a:extLst>
          </p:cNvPr>
          <p:cNvSpPr>
            <a:spLocks noGrp="1"/>
          </p:cNvSpPr>
          <p:nvPr>
            <p:ph type="title"/>
          </p:nvPr>
        </p:nvSpPr>
        <p:spPr/>
        <p:txBody>
          <a:bodyPr/>
          <a:lstStyle/>
          <a:p>
            <a:r>
              <a:rPr lang="en-US" dirty="0"/>
              <a:t>Booking travel</a:t>
            </a:r>
          </a:p>
        </p:txBody>
      </p:sp>
      <p:sp>
        <p:nvSpPr>
          <p:cNvPr id="3" name="Content Placeholder 2">
            <a:extLst>
              <a:ext uri="{FF2B5EF4-FFF2-40B4-BE49-F238E27FC236}">
                <a16:creationId xmlns:a16="http://schemas.microsoft.com/office/drawing/2014/main" id="{3198BB07-2FD3-9C2D-FA35-B8B4E5AF3B0E}"/>
              </a:ext>
            </a:extLst>
          </p:cNvPr>
          <p:cNvSpPr>
            <a:spLocks noGrp="1"/>
          </p:cNvSpPr>
          <p:nvPr>
            <p:ph idx="1"/>
          </p:nvPr>
        </p:nvSpPr>
        <p:spPr>
          <a:xfrm>
            <a:off x="838200" y="1431925"/>
            <a:ext cx="10515600" cy="4351338"/>
          </a:xfrm>
        </p:spPr>
        <p:txBody>
          <a:bodyPr/>
          <a:lstStyle/>
          <a:p>
            <a:pPr marL="0" indent="0">
              <a:buNone/>
            </a:pPr>
            <a:r>
              <a:rPr lang="en-US" sz="2400" b="1" u="sng" dirty="0">
                <a:latin typeface="Century Gothic" panose="020B0502020202020204" pitchFamily="34" charset="0"/>
              </a:rPr>
              <a:t>Tulane students are required to book through Tulane’s travel provider, World Travel Services</a:t>
            </a:r>
            <a:r>
              <a:rPr lang="en-US" sz="2400" dirty="0">
                <a:latin typeface="Century Gothic" panose="020B0502020202020204" pitchFamily="34" charset="0"/>
              </a:rPr>
              <a:t>, in order to have Tulane support in the case of needed evacuation or ticket changes due to COVID-19 or other on-site emergencies. Students can find information on booking through World Travel on our website and </a:t>
            </a:r>
            <a:r>
              <a:rPr lang="en-US" sz="2400" b="1" dirty="0">
                <a:latin typeface="Century Gothic" panose="020B0502020202020204" pitchFamily="34" charset="0"/>
              </a:rPr>
              <a:t>in their acceptance letter.</a:t>
            </a:r>
          </a:p>
          <a:p>
            <a:r>
              <a:rPr lang="en-US" dirty="0">
                <a:latin typeface="Century Gothic" panose="020B0502020202020204" pitchFamily="34" charset="0"/>
              </a:rPr>
              <a:t>Try to reduce or eliminate layovers outside the U.S. as this could complicate entry, testing, or quarantine requirements. </a:t>
            </a:r>
          </a:p>
          <a:p>
            <a:r>
              <a:rPr lang="en-US" dirty="0">
                <a:latin typeface="Century Gothic" panose="020B0502020202020204" pitchFamily="34" charset="0"/>
              </a:rPr>
              <a:t>Blocks non-refundable fares and budget airlines on portal </a:t>
            </a:r>
          </a:p>
          <a:p>
            <a:endParaRPr lang="en-US" dirty="0">
              <a:latin typeface="Century Gothic" panose="020B0502020202020204" pitchFamily="34" charset="0"/>
            </a:endParaRPr>
          </a:p>
        </p:txBody>
      </p:sp>
    </p:spTree>
    <p:extLst>
      <p:ext uri="{BB962C8B-B14F-4D97-AF65-F5344CB8AC3E}">
        <p14:creationId xmlns:p14="http://schemas.microsoft.com/office/powerpoint/2010/main" val="427513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80E-5D98-8F4E-A9DA-2AC22D53BF3D}"/>
              </a:ext>
            </a:extLst>
          </p:cNvPr>
          <p:cNvSpPr>
            <a:spLocks noGrp="1"/>
          </p:cNvSpPr>
          <p:nvPr>
            <p:ph type="ctrTitle"/>
          </p:nvPr>
        </p:nvSpPr>
        <p:spPr/>
        <p:txBody>
          <a:bodyPr/>
          <a:lstStyle/>
          <a:p>
            <a:r>
              <a:rPr lang="en-US" dirty="0"/>
              <a:t>Life abroad</a:t>
            </a:r>
          </a:p>
        </p:txBody>
      </p:sp>
      <p:sp>
        <p:nvSpPr>
          <p:cNvPr id="3" name="Subtitle 2">
            <a:extLst>
              <a:ext uri="{FF2B5EF4-FFF2-40B4-BE49-F238E27FC236}">
                <a16:creationId xmlns:a16="http://schemas.microsoft.com/office/drawing/2014/main" id="{4CD855CB-219A-E84A-BD87-845AB18E2C9C}"/>
              </a:ext>
            </a:extLst>
          </p:cNvPr>
          <p:cNvSpPr>
            <a:spLocks noGrp="1"/>
          </p:cNvSpPr>
          <p:nvPr>
            <p:ph type="subTitle" idx="1"/>
          </p:nvPr>
        </p:nvSpPr>
        <p:spPr>
          <a:xfrm>
            <a:off x="3026229" y="3494358"/>
            <a:ext cx="6172200" cy="949642"/>
          </a:xfrm>
        </p:spPr>
        <p:txBody>
          <a:bodyPr/>
          <a:lstStyle/>
          <a:p>
            <a:r>
              <a:rPr lang="en-US" dirty="0"/>
              <a:t>NTC Office of Study Abroad </a:t>
            </a:r>
          </a:p>
        </p:txBody>
      </p:sp>
    </p:spTree>
    <p:extLst>
      <p:ext uri="{BB962C8B-B14F-4D97-AF65-F5344CB8AC3E}">
        <p14:creationId xmlns:p14="http://schemas.microsoft.com/office/powerpoint/2010/main" val="184695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3E22CA-4913-7B59-9FAC-8501DBE44F71}"/>
              </a:ext>
            </a:extLst>
          </p:cNvPr>
          <p:cNvSpPr txBox="1">
            <a:spLocks noChangeArrowheads="1"/>
          </p:cNvSpPr>
          <p:nvPr/>
        </p:nvSpPr>
        <p:spPr bwMode="auto">
          <a:xfrm>
            <a:off x="563563" y="52546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Culture Shock</a:t>
            </a:r>
          </a:p>
        </p:txBody>
      </p:sp>
      <p:sp>
        <p:nvSpPr>
          <p:cNvPr id="18434" name="Content Placeholder 2">
            <a:extLst>
              <a:ext uri="{FF2B5EF4-FFF2-40B4-BE49-F238E27FC236}">
                <a16:creationId xmlns:a16="http://schemas.microsoft.com/office/drawing/2014/main" id="{A4BBD0DB-8250-CE78-6E65-4AA437B549BF}"/>
              </a:ext>
            </a:extLst>
          </p:cNvPr>
          <p:cNvSpPr txBox="1">
            <a:spLocks noChangeArrowheads="1"/>
          </p:cNvSpPr>
          <p:nvPr/>
        </p:nvSpPr>
        <p:spPr bwMode="auto">
          <a:xfrm>
            <a:off x="563564" y="1385888"/>
            <a:ext cx="432063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marL="342900" indent="-342900">
              <a:buFont typeface="Arial" panose="020B0604020202020204" pitchFamily="34" charset="0"/>
              <a:buChar char="•"/>
            </a:pPr>
            <a:r>
              <a:rPr lang="en-US" sz="1800" dirty="0">
                <a:solidFill>
                  <a:schemeClr val="tx1"/>
                </a:solidFill>
              </a:rPr>
              <a:t>Your student is likely to go through this, no matter how different or similar their host country is</a:t>
            </a:r>
          </a:p>
          <a:p>
            <a:pPr marL="342900" indent="-342900">
              <a:buFont typeface="Arial" panose="020B0604020202020204" pitchFamily="34" charset="0"/>
              <a:buChar char="•"/>
            </a:pPr>
            <a:r>
              <a:rPr lang="en-US" sz="1800" dirty="0">
                <a:solidFill>
                  <a:schemeClr val="tx1"/>
                </a:solidFill>
              </a:rPr>
              <a:t>As advisors, the “shock” stage is also where we get the most amount of calls – you will too!</a:t>
            </a:r>
          </a:p>
          <a:p>
            <a:pPr marL="342900" indent="-342900">
              <a:buFont typeface="Arial" panose="020B0604020202020204" pitchFamily="34" charset="0"/>
              <a:buChar char="•"/>
            </a:pPr>
            <a:r>
              <a:rPr lang="en-US" sz="1800" dirty="0">
                <a:solidFill>
                  <a:schemeClr val="tx1"/>
                </a:solidFill>
              </a:rPr>
              <a:t>Encourage a Growth Mindset through “Yet” language. This can frame a negative into a positive.</a:t>
            </a:r>
          </a:p>
          <a:p>
            <a:pPr marL="1028700" lvl="1" indent="-342900"/>
            <a:r>
              <a:rPr lang="en-US" sz="1400" dirty="0">
                <a:solidFill>
                  <a:schemeClr val="tx1"/>
                </a:solidFill>
              </a:rPr>
              <a:t>“I don’t know what the professor is saying in class and I can’t keep up.” -&gt; “I hear you and that’s frustrating. But as you keep going to class, you’ll get more and more practice and it’ll be easier. You just haven’t gotten there yet.”</a:t>
            </a:r>
            <a:endParaRPr lang="en-US" sz="1100" dirty="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endParaRPr lang="en-US" sz="1600" dirty="0">
              <a:solidFill>
                <a:schemeClr val="tx1"/>
              </a:solidFill>
            </a:endParaRPr>
          </a:p>
        </p:txBody>
      </p:sp>
      <p:pic>
        <p:nvPicPr>
          <p:cNvPr id="2" name="Picture 2" descr="Culture Stress &amp;gt; Study Abroad">
            <a:extLst>
              <a:ext uri="{FF2B5EF4-FFF2-40B4-BE49-F238E27FC236}">
                <a16:creationId xmlns:a16="http://schemas.microsoft.com/office/drawing/2014/main" id="{9B4BD249-E28C-919D-01A9-06F2E845C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193" y="659192"/>
            <a:ext cx="6956455" cy="434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4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2E8C-8FB5-9C31-D532-3D9DC1165C3C}"/>
              </a:ext>
            </a:extLst>
          </p:cNvPr>
          <p:cNvSpPr>
            <a:spLocks noGrp="1"/>
          </p:cNvSpPr>
          <p:nvPr>
            <p:ph type="title"/>
          </p:nvPr>
        </p:nvSpPr>
        <p:spPr/>
        <p:txBody>
          <a:bodyPr/>
          <a:lstStyle/>
          <a:p>
            <a:r>
              <a:rPr lang="en-US" sz="3200" b="1" dirty="0"/>
              <a:t>Housing abroad</a:t>
            </a:r>
          </a:p>
        </p:txBody>
      </p:sp>
      <p:sp>
        <p:nvSpPr>
          <p:cNvPr id="3" name="Content Placeholder 2">
            <a:extLst>
              <a:ext uri="{FF2B5EF4-FFF2-40B4-BE49-F238E27FC236}">
                <a16:creationId xmlns:a16="http://schemas.microsoft.com/office/drawing/2014/main" id="{BCDF0D91-FEC2-A5DD-1DF7-286E65BA57D6}"/>
              </a:ext>
            </a:extLst>
          </p:cNvPr>
          <p:cNvSpPr>
            <a:spLocks noGrp="1"/>
          </p:cNvSpPr>
          <p:nvPr>
            <p:ph idx="1"/>
          </p:nvPr>
        </p:nvSpPr>
        <p:spPr>
          <a:xfrm>
            <a:off x="838200" y="1406525"/>
            <a:ext cx="10604500" cy="4351338"/>
          </a:xfrm>
        </p:spPr>
        <p:txBody>
          <a:bodyPr/>
          <a:lstStyle/>
          <a:p>
            <a:r>
              <a:rPr lang="en-US" sz="2000" dirty="0">
                <a:latin typeface="Century Gothic" panose="020B0502020202020204" pitchFamily="34" charset="0"/>
              </a:rPr>
              <a:t>Students should understand that housing abroad may not be parallel to housing in New Orleans. </a:t>
            </a:r>
          </a:p>
          <a:p>
            <a:r>
              <a:rPr lang="en-US" sz="2000" dirty="0">
                <a:latin typeface="Century Gothic" panose="020B0502020202020204" pitchFamily="34" charset="0"/>
              </a:rPr>
              <a:t>Students studying in major cities should anticipate a commute of at least 30 minutes. 40+ minutes is considered a normal commute in many major cities abroad. </a:t>
            </a:r>
          </a:p>
          <a:p>
            <a:r>
              <a:rPr lang="en-US" sz="2000" dirty="0">
                <a:latin typeface="Century Gothic" panose="020B0502020202020204" pitchFamily="34" charset="0"/>
              </a:rPr>
              <a:t>Try not to compare housing—unless they are in a dorm, their classmate's homestay or apartment might not be identical. No living situation is perfect; people are more likely to post/share the positives than the negatives. </a:t>
            </a:r>
          </a:p>
          <a:p>
            <a:r>
              <a:rPr lang="en-US" sz="2000" dirty="0">
                <a:latin typeface="Century Gothic" panose="020B0502020202020204" pitchFamily="34" charset="0"/>
              </a:rPr>
              <a:t>Problem with their housing? They should reach out to their program provider first. Try not to make any big decisions within the first few weeks of the program when they’re already adjusting. </a:t>
            </a:r>
          </a:p>
          <a:p>
            <a:r>
              <a:rPr lang="en-US" sz="2000" dirty="0">
                <a:latin typeface="Century Gothic" panose="020B0502020202020204" pitchFamily="34" charset="0"/>
              </a:rPr>
              <a:t>Independent housing is nearly always not allowed.</a:t>
            </a: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158465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3E22CA-4913-7B59-9FAC-8501DBE44F71}"/>
              </a:ext>
            </a:extLst>
          </p:cNvPr>
          <p:cNvSpPr txBox="1">
            <a:spLocks noChangeArrowheads="1"/>
          </p:cNvSpPr>
          <p:nvPr/>
        </p:nvSpPr>
        <p:spPr bwMode="auto">
          <a:xfrm>
            <a:off x="563563" y="52546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Life Abroad</a:t>
            </a:r>
          </a:p>
        </p:txBody>
      </p:sp>
      <p:sp>
        <p:nvSpPr>
          <p:cNvPr id="18434" name="Content Placeholder 2">
            <a:extLst>
              <a:ext uri="{FF2B5EF4-FFF2-40B4-BE49-F238E27FC236}">
                <a16:creationId xmlns:a16="http://schemas.microsoft.com/office/drawing/2014/main" id="{A4BBD0DB-8250-CE78-6E65-4AA437B549BF}"/>
              </a:ext>
            </a:extLst>
          </p:cNvPr>
          <p:cNvSpPr txBox="1">
            <a:spLocks noChangeArrowheads="1"/>
          </p:cNvSpPr>
          <p:nvPr/>
        </p:nvSpPr>
        <p:spPr bwMode="auto">
          <a:xfrm>
            <a:off x="563564" y="1385888"/>
            <a:ext cx="11285536"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marL="342900" indent="-342900">
              <a:buFont typeface="Arial" panose="020B0604020202020204" pitchFamily="34" charset="0"/>
              <a:buChar char="•"/>
            </a:pPr>
            <a:r>
              <a:rPr lang="en-US" sz="2000" dirty="0">
                <a:solidFill>
                  <a:schemeClr val="tx1"/>
                </a:solidFill>
              </a:rPr>
              <a:t>Talking Abroad</a:t>
            </a:r>
          </a:p>
          <a:p>
            <a:pPr marL="1028700" lvl="1" indent="-342900"/>
            <a:r>
              <a:rPr lang="en-US" sz="1600" dirty="0">
                <a:solidFill>
                  <a:schemeClr val="tx1"/>
                </a:solidFill>
              </a:rPr>
              <a:t>Your student should consider purchasing a local SIM card for their unlocked phone. This is often cheaper than international plans available through domestic providers.</a:t>
            </a:r>
          </a:p>
          <a:p>
            <a:pPr marL="1028700" lvl="1" indent="-342900"/>
            <a:r>
              <a:rPr lang="en-US" sz="1600" dirty="0" err="1">
                <a:solidFill>
                  <a:schemeClr val="tx1"/>
                </a:solidFill>
              </a:rPr>
              <a:t>Wifi</a:t>
            </a:r>
            <a:r>
              <a:rPr lang="en-US" sz="1600" dirty="0">
                <a:solidFill>
                  <a:schemeClr val="tx1"/>
                </a:solidFill>
              </a:rPr>
              <a:t>-based calls can often be less expensive – we recommend WhatsApp or FaceTime Audio </a:t>
            </a:r>
          </a:p>
          <a:p>
            <a:pPr marL="1028700" lvl="1" indent="-342900"/>
            <a:r>
              <a:rPr lang="en-US" sz="1600" dirty="0">
                <a:solidFill>
                  <a:schemeClr val="tx1"/>
                </a:solidFill>
              </a:rPr>
              <a:t>Peer Advisor Suggestion: A shared virtual photo album, where your student can upload photos to send to you when they can’t talk</a:t>
            </a:r>
          </a:p>
          <a:p>
            <a:pPr marL="342900" indent="-342900">
              <a:buFont typeface="Arial" panose="020B0604020202020204" pitchFamily="34" charset="0"/>
              <a:buChar char="•"/>
            </a:pPr>
            <a:r>
              <a:rPr lang="en-US" sz="2000" dirty="0">
                <a:solidFill>
                  <a:schemeClr val="tx1"/>
                </a:solidFill>
              </a:rPr>
              <a:t>Money Abroad</a:t>
            </a:r>
          </a:p>
          <a:p>
            <a:pPr marL="1028700" lvl="1" indent="-342900"/>
            <a:r>
              <a:rPr lang="en-US" sz="1600" dirty="0">
                <a:solidFill>
                  <a:schemeClr val="tx1"/>
                </a:solidFill>
              </a:rPr>
              <a:t>Students should research the money culture of their host country before going – cash or credit?</a:t>
            </a:r>
          </a:p>
          <a:p>
            <a:pPr marL="1028700" lvl="1" indent="-342900"/>
            <a:r>
              <a:rPr lang="en-US" sz="1600" dirty="0">
                <a:solidFill>
                  <a:schemeClr val="tx1"/>
                </a:solidFill>
              </a:rPr>
              <a:t>Help them set a budget that includes souvenirs, travel, toiletries, etc. </a:t>
            </a:r>
          </a:p>
          <a:p>
            <a:pPr marL="342900" indent="-342900">
              <a:buFont typeface="Arial" panose="020B0604020202020204" pitchFamily="34" charset="0"/>
              <a:buChar char="•"/>
            </a:pPr>
            <a:r>
              <a:rPr lang="en-US" sz="2000" dirty="0">
                <a:solidFill>
                  <a:schemeClr val="tx1"/>
                </a:solidFill>
              </a:rPr>
              <a:t>Food Abroad</a:t>
            </a:r>
          </a:p>
          <a:p>
            <a:pPr marL="1028700" lvl="1" indent="-342900"/>
            <a:r>
              <a:rPr lang="en-US" sz="1600" dirty="0">
                <a:solidFill>
                  <a:schemeClr val="tx1"/>
                </a:solidFill>
              </a:rPr>
              <a:t>If a student lives in a homestay, 2-3 daily meals will be provided.</a:t>
            </a:r>
          </a:p>
          <a:p>
            <a:pPr marL="1028700" lvl="1" indent="-342900"/>
            <a:r>
              <a:rPr lang="en-US" sz="1600" dirty="0">
                <a:solidFill>
                  <a:schemeClr val="tx1"/>
                </a:solidFill>
              </a:rPr>
              <a:t>Students should research whether they can cook for themselves or if they will eat out </a:t>
            </a:r>
          </a:p>
          <a:p>
            <a:pPr marL="1028700" lvl="1" indent="-342900"/>
            <a:r>
              <a:rPr lang="en-US" sz="1600" dirty="0">
                <a:solidFill>
                  <a:schemeClr val="tx1"/>
                </a:solidFill>
              </a:rPr>
              <a:t>If your student has a specific diet, they should research their host country in advance to see if it’s easy to continue while abroad</a:t>
            </a:r>
          </a:p>
          <a:p>
            <a:pPr marL="1028700" lvl="1" indent="-342900"/>
            <a:endParaRPr lang="en-US" sz="1600" dirty="0">
              <a:solidFill>
                <a:schemeClr val="tx1"/>
              </a:solidFill>
            </a:endParaRPr>
          </a:p>
          <a:p>
            <a:pPr marL="342900" indent="-342900">
              <a:buFont typeface="Arial" panose="020B0604020202020204" pitchFamily="34" charset="0"/>
              <a:buChar char="•"/>
            </a:pPr>
            <a:endParaRPr lang="en-US" sz="12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17907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3E22CA-4913-7B59-9FAC-8501DBE44F71}"/>
              </a:ext>
            </a:extLst>
          </p:cNvPr>
          <p:cNvSpPr txBox="1">
            <a:spLocks noChangeArrowheads="1"/>
          </p:cNvSpPr>
          <p:nvPr/>
        </p:nvSpPr>
        <p:spPr bwMode="auto">
          <a:xfrm>
            <a:off x="563563" y="52546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a:spcBef>
                <a:spcPct val="0"/>
              </a:spcBef>
              <a:buFontTx/>
              <a:buNone/>
            </a:pPr>
            <a:r>
              <a:rPr lang="en-US" altLang="en-US" sz="3800" b="1" dirty="0">
                <a:solidFill>
                  <a:schemeClr val="accent2"/>
                </a:solidFill>
              </a:rPr>
              <a:t>Life Abroad</a:t>
            </a:r>
          </a:p>
        </p:txBody>
      </p:sp>
      <p:sp>
        <p:nvSpPr>
          <p:cNvPr id="18434" name="Content Placeholder 2">
            <a:extLst>
              <a:ext uri="{FF2B5EF4-FFF2-40B4-BE49-F238E27FC236}">
                <a16:creationId xmlns:a16="http://schemas.microsoft.com/office/drawing/2014/main" id="{A4BBD0DB-8250-CE78-6E65-4AA437B549BF}"/>
              </a:ext>
            </a:extLst>
          </p:cNvPr>
          <p:cNvSpPr txBox="1">
            <a:spLocks noChangeArrowheads="1"/>
          </p:cNvSpPr>
          <p:nvPr/>
        </p:nvSpPr>
        <p:spPr bwMode="auto">
          <a:xfrm>
            <a:off x="563563" y="1067594"/>
            <a:ext cx="11285536" cy="452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marL="342900" indent="-342900">
              <a:buFont typeface="Arial" panose="020B0604020202020204" pitchFamily="34" charset="0"/>
              <a:buChar char="•"/>
            </a:pPr>
            <a:r>
              <a:rPr lang="en-US" sz="2000" dirty="0">
                <a:solidFill>
                  <a:schemeClr val="tx1"/>
                </a:solidFill>
              </a:rPr>
              <a:t>Labor Action </a:t>
            </a:r>
          </a:p>
          <a:p>
            <a:pPr marL="1028700" lvl="1" indent="-342900"/>
            <a:r>
              <a:rPr lang="en-US" sz="1600" dirty="0">
                <a:solidFill>
                  <a:schemeClr val="tx1"/>
                </a:solidFill>
              </a:rPr>
              <a:t>Some countries have very strong labor rights and strikes may occur. This can impact classes if the university goes on strike.</a:t>
            </a:r>
          </a:p>
          <a:p>
            <a:pPr marL="1028700" lvl="1" indent="-342900"/>
            <a:r>
              <a:rPr lang="en-US" sz="1600" dirty="0">
                <a:solidFill>
                  <a:schemeClr val="tx1"/>
                </a:solidFill>
              </a:rPr>
              <a:t>Do not encourage your student to attend any demonstrations.</a:t>
            </a:r>
          </a:p>
          <a:p>
            <a:pPr marL="342900" indent="-342900">
              <a:buFont typeface="Arial" panose="020B0604020202020204" pitchFamily="34" charset="0"/>
              <a:buChar char="•"/>
            </a:pPr>
            <a:r>
              <a:rPr lang="en-US" sz="2000" dirty="0">
                <a:solidFill>
                  <a:schemeClr val="tx1"/>
                </a:solidFill>
              </a:rPr>
              <a:t>Contacting On Site Staff</a:t>
            </a:r>
          </a:p>
          <a:p>
            <a:pPr marL="1028700" lvl="1" indent="-342900"/>
            <a:r>
              <a:rPr lang="en-US" sz="1600" dirty="0">
                <a:solidFill>
                  <a:schemeClr val="tx1"/>
                </a:solidFill>
              </a:rPr>
              <a:t>You should empower your student to be the first one to reach out to on-site staff. The staff know the students AND are in the same time zone</a:t>
            </a:r>
          </a:p>
          <a:p>
            <a:pPr marL="1028700" lvl="1" indent="-342900"/>
            <a:r>
              <a:rPr lang="en-US" sz="1600" dirty="0">
                <a:solidFill>
                  <a:schemeClr val="tx1"/>
                </a:solidFill>
              </a:rPr>
              <a:t>Due to local laws, some staff may not be able to talk to you. </a:t>
            </a:r>
          </a:p>
          <a:p>
            <a:pPr marL="342900" indent="-342900">
              <a:buFont typeface="Arial" panose="020B0604020202020204" pitchFamily="34" charset="0"/>
              <a:buChar char="•"/>
            </a:pPr>
            <a:r>
              <a:rPr lang="en-US" sz="2000" dirty="0">
                <a:solidFill>
                  <a:schemeClr val="tx1"/>
                </a:solidFill>
              </a:rPr>
              <a:t>Other</a:t>
            </a:r>
          </a:p>
          <a:p>
            <a:pPr marL="1028700" lvl="1" indent="-342900"/>
            <a:r>
              <a:rPr lang="en-US" sz="1600" dirty="0">
                <a:solidFill>
                  <a:schemeClr val="tx1"/>
                </a:solidFill>
              </a:rPr>
              <a:t>Encourage your student not to overpack! This is one of the top things students regret doing </a:t>
            </a:r>
          </a:p>
          <a:p>
            <a:pPr marL="1028700" lvl="1" indent="-342900"/>
            <a:r>
              <a:rPr lang="en-US" sz="1600" dirty="0">
                <a:solidFill>
                  <a:schemeClr val="tx1"/>
                </a:solidFill>
              </a:rPr>
              <a:t>With around 50% of Tulane students going abroad, there are likely to be familiar faces either on program or in town</a:t>
            </a:r>
          </a:p>
          <a:p>
            <a:pPr marL="1028700" lvl="1" indent="-342900"/>
            <a:r>
              <a:rPr lang="en-US" sz="1600" dirty="0">
                <a:solidFill>
                  <a:schemeClr val="tx1"/>
                </a:solidFill>
              </a:rPr>
              <a:t>Service/emotional support animals – Your student should speak to OSA and their host program and university ASAP. Some animals may need additional vaccinations; some countries may not be able to accommodate </a:t>
            </a:r>
          </a:p>
          <a:p>
            <a:pPr marL="1028700" lvl="1" indent="-342900"/>
            <a:r>
              <a:rPr lang="en-US" sz="1600" dirty="0">
                <a:solidFill>
                  <a:schemeClr val="tx1"/>
                </a:solidFill>
              </a:rPr>
              <a:t>Encourage your student to get off social media as much as possible – comparison is the thief of joy. </a:t>
            </a:r>
          </a:p>
          <a:p>
            <a:pPr marL="1028700" lvl="1" indent="-342900"/>
            <a:r>
              <a:rPr lang="en-US" sz="1600" dirty="0">
                <a:solidFill>
                  <a:schemeClr val="tx1"/>
                </a:solidFill>
              </a:rPr>
              <a:t>Visiting them – have fun!</a:t>
            </a:r>
          </a:p>
          <a:p>
            <a:pPr marL="1028700" lvl="1" indent="-342900"/>
            <a:endParaRPr lang="en-US" sz="1600" dirty="0">
              <a:solidFill>
                <a:schemeClr val="tx1"/>
              </a:solidFill>
            </a:endParaRPr>
          </a:p>
          <a:p>
            <a:pPr marL="342900" indent="-342900">
              <a:buFont typeface="Arial" panose="020B0604020202020204" pitchFamily="34" charset="0"/>
              <a:buChar char="•"/>
            </a:pPr>
            <a:endParaRPr lang="en-US" sz="12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3604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CD0DE-7D15-9596-198B-970A35855718}"/>
              </a:ext>
            </a:extLst>
          </p:cNvPr>
          <p:cNvSpPr/>
          <p:nvPr/>
        </p:nvSpPr>
        <p:spPr>
          <a:xfrm>
            <a:off x="3175" y="419100"/>
            <a:ext cx="12192000" cy="1287463"/>
          </a:xfrm>
          <a:prstGeom prst="rect">
            <a:avLst/>
          </a:prstGeom>
          <a:solidFill>
            <a:srgbClr val="6FC5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7" name="Title 1">
            <a:extLst>
              <a:ext uri="{FF2B5EF4-FFF2-40B4-BE49-F238E27FC236}">
                <a16:creationId xmlns:a16="http://schemas.microsoft.com/office/drawing/2014/main" id="{C59280D4-8B49-A132-AD48-A62D2F123845}"/>
              </a:ext>
            </a:extLst>
          </p:cNvPr>
          <p:cNvSpPr txBox="1">
            <a:spLocks/>
          </p:cNvSpPr>
          <p:nvPr/>
        </p:nvSpPr>
        <p:spPr bwMode="auto">
          <a:xfrm>
            <a:off x="700088" y="655638"/>
            <a:ext cx="9855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eaLnBrk="1" hangingPunct="1">
              <a:spcBef>
                <a:spcPct val="0"/>
              </a:spcBef>
              <a:buFontTx/>
              <a:buNone/>
            </a:pPr>
            <a:r>
              <a:rPr lang="en-US" altLang="en-US" dirty="0">
                <a:solidFill>
                  <a:schemeClr val="bg1"/>
                </a:solidFill>
              </a:rPr>
              <a:t>Questions?</a:t>
            </a:r>
          </a:p>
          <a:p>
            <a:pPr eaLnBrk="1" hangingPunct="1">
              <a:spcBef>
                <a:spcPct val="0"/>
              </a:spcBef>
              <a:buFontTx/>
              <a:buNone/>
            </a:pPr>
            <a:r>
              <a:rPr lang="en-US" altLang="en-US" dirty="0" err="1">
                <a:solidFill>
                  <a:schemeClr val="bg1"/>
                </a:solidFill>
              </a:rPr>
              <a:t>osa@tulane.edu</a:t>
            </a:r>
            <a:r>
              <a:rPr lang="en-US" altLang="en-US" dirty="0">
                <a:solidFill>
                  <a:schemeClr val="bg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F306406D-9763-9F84-4A73-870212A20C41}"/>
              </a:ext>
            </a:extLst>
          </p:cNvPr>
          <p:cNvSpPr/>
          <p:nvPr/>
        </p:nvSpPr>
        <p:spPr>
          <a:xfrm>
            <a:off x="8467" y="4343400"/>
            <a:ext cx="12192000" cy="631189"/>
          </a:xfrm>
          <a:custGeom>
            <a:avLst/>
            <a:gdLst/>
            <a:ahLst/>
            <a:cxnLst/>
            <a:rect l="l" t="t" r="r" b="b"/>
            <a:pathLst>
              <a:path w="12192000" h="852169">
                <a:moveTo>
                  <a:pt x="12192000" y="0"/>
                </a:moveTo>
                <a:lnTo>
                  <a:pt x="0" y="0"/>
                </a:lnTo>
                <a:lnTo>
                  <a:pt x="0" y="851915"/>
                </a:lnTo>
                <a:lnTo>
                  <a:pt x="12192000" y="851915"/>
                </a:lnTo>
                <a:lnTo>
                  <a:pt x="12192000" y="0"/>
                </a:lnTo>
                <a:close/>
              </a:path>
            </a:pathLst>
          </a:custGeom>
          <a:solidFill>
            <a:srgbClr val="6EC5E8"/>
          </a:solidFill>
        </p:spPr>
        <p:txBody>
          <a:bodyPr wrap="square" lIns="0" tIns="0" rIns="0" bIns="0" rtlCol="0"/>
          <a:lstStyle/>
          <a:p>
            <a:endParaRPr dirty="0"/>
          </a:p>
        </p:txBody>
      </p:sp>
      <p:grpSp>
        <p:nvGrpSpPr>
          <p:cNvPr id="2" name="object 2"/>
          <p:cNvGrpSpPr/>
          <p:nvPr/>
        </p:nvGrpSpPr>
        <p:grpSpPr>
          <a:xfrm>
            <a:off x="0" y="4876799"/>
            <a:ext cx="12192000" cy="1981200"/>
            <a:chOff x="0" y="4876799"/>
            <a:chExt cx="12192000" cy="1981200"/>
          </a:xfrm>
        </p:grpSpPr>
        <p:pic>
          <p:nvPicPr>
            <p:cNvPr id="3" name="object 3"/>
            <p:cNvPicPr/>
            <p:nvPr/>
          </p:nvPicPr>
          <p:blipFill>
            <a:blip r:embed="rId3" cstate="print"/>
            <a:stretch>
              <a:fillRect/>
            </a:stretch>
          </p:blipFill>
          <p:spPr>
            <a:xfrm>
              <a:off x="0" y="4876799"/>
              <a:ext cx="12191999" cy="1981199"/>
            </a:xfrm>
            <a:prstGeom prst="rect">
              <a:avLst/>
            </a:prstGeom>
          </p:spPr>
        </p:pic>
        <p:sp>
          <p:nvSpPr>
            <p:cNvPr id="4" name="object 4"/>
            <p:cNvSpPr/>
            <p:nvPr/>
          </p:nvSpPr>
          <p:spPr>
            <a:xfrm>
              <a:off x="909828" y="6216104"/>
              <a:ext cx="1292860" cy="378460"/>
            </a:xfrm>
            <a:custGeom>
              <a:avLst/>
              <a:gdLst/>
              <a:ahLst/>
              <a:cxnLst/>
              <a:rect l="l" t="t" r="r" b="b"/>
              <a:pathLst>
                <a:path w="1292860" h="378459">
                  <a:moveTo>
                    <a:pt x="312877" y="103720"/>
                  </a:moveTo>
                  <a:lnTo>
                    <a:pt x="309740" y="10820"/>
                  </a:lnTo>
                  <a:lnTo>
                    <a:pt x="3136" y="10820"/>
                  </a:lnTo>
                  <a:lnTo>
                    <a:pt x="0" y="103720"/>
                  </a:lnTo>
                  <a:lnTo>
                    <a:pt x="13017" y="103720"/>
                  </a:lnTo>
                  <a:lnTo>
                    <a:pt x="23012" y="67691"/>
                  </a:lnTo>
                  <a:lnTo>
                    <a:pt x="38100" y="46443"/>
                  </a:lnTo>
                  <a:lnTo>
                    <a:pt x="62191" y="36372"/>
                  </a:lnTo>
                  <a:lnTo>
                    <a:pt x="99199" y="33820"/>
                  </a:lnTo>
                  <a:lnTo>
                    <a:pt x="128828" y="33820"/>
                  </a:lnTo>
                  <a:lnTo>
                    <a:pt x="128828" y="307086"/>
                  </a:lnTo>
                  <a:lnTo>
                    <a:pt x="127774" y="332486"/>
                  </a:lnTo>
                  <a:lnTo>
                    <a:pt x="121754" y="348957"/>
                  </a:lnTo>
                  <a:lnTo>
                    <a:pt x="106476" y="358254"/>
                  </a:lnTo>
                  <a:lnTo>
                    <a:pt x="77660" y="362089"/>
                  </a:lnTo>
                  <a:lnTo>
                    <a:pt x="77660" y="372465"/>
                  </a:lnTo>
                  <a:lnTo>
                    <a:pt x="236562" y="372465"/>
                  </a:lnTo>
                  <a:lnTo>
                    <a:pt x="236562" y="362089"/>
                  </a:lnTo>
                  <a:lnTo>
                    <a:pt x="209042" y="359105"/>
                  </a:lnTo>
                  <a:lnTo>
                    <a:pt x="193128" y="351040"/>
                  </a:lnTo>
                  <a:lnTo>
                    <a:pt x="185813" y="336219"/>
                  </a:lnTo>
                  <a:lnTo>
                    <a:pt x="184035" y="312940"/>
                  </a:lnTo>
                  <a:lnTo>
                    <a:pt x="184035" y="33820"/>
                  </a:lnTo>
                  <a:lnTo>
                    <a:pt x="213664" y="33820"/>
                  </a:lnTo>
                  <a:lnTo>
                    <a:pt x="250748" y="36309"/>
                  </a:lnTo>
                  <a:lnTo>
                    <a:pt x="274942" y="46278"/>
                  </a:lnTo>
                  <a:lnTo>
                    <a:pt x="290055" y="67500"/>
                  </a:lnTo>
                  <a:lnTo>
                    <a:pt x="299859" y="103720"/>
                  </a:lnTo>
                  <a:lnTo>
                    <a:pt x="312877" y="103720"/>
                  </a:lnTo>
                  <a:close/>
                </a:path>
                <a:path w="1292860" h="378459">
                  <a:moveTo>
                    <a:pt x="487502" y="345414"/>
                  </a:moveTo>
                  <a:lnTo>
                    <a:pt x="468414" y="343662"/>
                  </a:lnTo>
                  <a:lnTo>
                    <a:pt x="458381" y="337464"/>
                  </a:lnTo>
                  <a:lnTo>
                    <a:pt x="454482" y="327469"/>
                  </a:lnTo>
                  <a:lnTo>
                    <a:pt x="453834" y="314299"/>
                  </a:lnTo>
                  <a:lnTo>
                    <a:pt x="453834" y="126707"/>
                  </a:lnTo>
                  <a:lnTo>
                    <a:pt x="368096" y="126707"/>
                  </a:lnTo>
                  <a:lnTo>
                    <a:pt x="368096" y="136182"/>
                  </a:lnTo>
                  <a:lnTo>
                    <a:pt x="390245" y="138811"/>
                  </a:lnTo>
                  <a:lnTo>
                    <a:pt x="402209" y="145364"/>
                  </a:lnTo>
                  <a:lnTo>
                    <a:pt x="407098" y="155905"/>
                  </a:lnTo>
                  <a:lnTo>
                    <a:pt x="408038" y="170459"/>
                  </a:lnTo>
                  <a:lnTo>
                    <a:pt x="408038" y="298970"/>
                  </a:lnTo>
                  <a:lnTo>
                    <a:pt x="388162" y="334899"/>
                  </a:lnTo>
                  <a:lnTo>
                    <a:pt x="351929" y="346316"/>
                  </a:lnTo>
                  <a:lnTo>
                    <a:pt x="330466" y="340906"/>
                  </a:lnTo>
                  <a:lnTo>
                    <a:pt x="318262" y="328447"/>
                  </a:lnTo>
                  <a:lnTo>
                    <a:pt x="312788" y="314540"/>
                  </a:lnTo>
                  <a:lnTo>
                    <a:pt x="311531" y="304825"/>
                  </a:lnTo>
                  <a:lnTo>
                    <a:pt x="311531" y="126707"/>
                  </a:lnTo>
                  <a:lnTo>
                    <a:pt x="232079" y="126707"/>
                  </a:lnTo>
                  <a:lnTo>
                    <a:pt x="232079" y="134378"/>
                  </a:lnTo>
                  <a:lnTo>
                    <a:pt x="244157" y="135623"/>
                  </a:lnTo>
                  <a:lnTo>
                    <a:pt x="254965" y="139954"/>
                  </a:lnTo>
                  <a:lnTo>
                    <a:pt x="262750" y="150291"/>
                  </a:lnTo>
                  <a:lnTo>
                    <a:pt x="265734" y="169557"/>
                  </a:lnTo>
                  <a:lnTo>
                    <a:pt x="265734" y="307086"/>
                  </a:lnTo>
                  <a:lnTo>
                    <a:pt x="272681" y="342569"/>
                  </a:lnTo>
                  <a:lnTo>
                    <a:pt x="289648" y="364350"/>
                  </a:lnTo>
                  <a:lnTo>
                    <a:pt x="310819" y="375310"/>
                  </a:lnTo>
                  <a:lnTo>
                    <a:pt x="330377" y="378333"/>
                  </a:lnTo>
                  <a:lnTo>
                    <a:pt x="340487" y="377634"/>
                  </a:lnTo>
                  <a:lnTo>
                    <a:pt x="354685" y="374497"/>
                  </a:lnTo>
                  <a:lnTo>
                    <a:pt x="370979" y="367296"/>
                  </a:lnTo>
                  <a:lnTo>
                    <a:pt x="387388" y="354431"/>
                  </a:lnTo>
                  <a:lnTo>
                    <a:pt x="410730" y="330974"/>
                  </a:lnTo>
                  <a:lnTo>
                    <a:pt x="410730" y="376529"/>
                  </a:lnTo>
                  <a:lnTo>
                    <a:pt x="412076" y="377431"/>
                  </a:lnTo>
                  <a:lnTo>
                    <a:pt x="430555" y="370890"/>
                  </a:lnTo>
                  <a:lnTo>
                    <a:pt x="448449" y="364744"/>
                  </a:lnTo>
                  <a:lnTo>
                    <a:pt x="467004" y="358851"/>
                  </a:lnTo>
                  <a:lnTo>
                    <a:pt x="487502" y="353072"/>
                  </a:lnTo>
                  <a:lnTo>
                    <a:pt x="487502" y="345414"/>
                  </a:lnTo>
                  <a:close/>
                </a:path>
                <a:path w="1292860" h="378459">
                  <a:moveTo>
                    <a:pt x="606005" y="364350"/>
                  </a:moveTo>
                  <a:lnTo>
                    <a:pt x="586371" y="362178"/>
                  </a:lnTo>
                  <a:lnTo>
                    <a:pt x="573798" y="356793"/>
                  </a:lnTo>
                  <a:lnTo>
                    <a:pt x="567118" y="345833"/>
                  </a:lnTo>
                  <a:lnTo>
                    <a:pt x="565162" y="326923"/>
                  </a:lnTo>
                  <a:lnTo>
                    <a:pt x="565162" y="901"/>
                  </a:lnTo>
                  <a:lnTo>
                    <a:pt x="563359" y="0"/>
                  </a:lnTo>
                  <a:lnTo>
                    <a:pt x="541553" y="6261"/>
                  </a:lnTo>
                  <a:lnTo>
                    <a:pt x="519874" y="12230"/>
                  </a:lnTo>
                  <a:lnTo>
                    <a:pt x="498284" y="17945"/>
                  </a:lnTo>
                  <a:lnTo>
                    <a:pt x="476732" y="23456"/>
                  </a:lnTo>
                  <a:lnTo>
                    <a:pt x="476732" y="32016"/>
                  </a:lnTo>
                  <a:lnTo>
                    <a:pt x="487946" y="31115"/>
                  </a:lnTo>
                  <a:lnTo>
                    <a:pt x="495134" y="31115"/>
                  </a:lnTo>
                  <a:lnTo>
                    <a:pt x="507885" y="32842"/>
                  </a:lnTo>
                  <a:lnTo>
                    <a:pt x="515391" y="38493"/>
                  </a:lnTo>
                  <a:lnTo>
                    <a:pt x="518922" y="48806"/>
                  </a:lnTo>
                  <a:lnTo>
                    <a:pt x="519823" y="64477"/>
                  </a:lnTo>
                  <a:lnTo>
                    <a:pt x="519823" y="325120"/>
                  </a:lnTo>
                  <a:lnTo>
                    <a:pt x="517766" y="343674"/>
                  </a:lnTo>
                  <a:lnTo>
                    <a:pt x="510844" y="355219"/>
                  </a:lnTo>
                  <a:lnTo>
                    <a:pt x="497852" y="361518"/>
                  </a:lnTo>
                  <a:lnTo>
                    <a:pt x="477621" y="364350"/>
                  </a:lnTo>
                  <a:lnTo>
                    <a:pt x="477621" y="372465"/>
                  </a:lnTo>
                  <a:lnTo>
                    <a:pt x="606005" y="372465"/>
                  </a:lnTo>
                  <a:lnTo>
                    <a:pt x="606005" y="364350"/>
                  </a:lnTo>
                  <a:close/>
                </a:path>
                <a:path w="1292860" h="378459">
                  <a:moveTo>
                    <a:pt x="825500" y="336397"/>
                  </a:moveTo>
                  <a:lnTo>
                    <a:pt x="820635" y="340106"/>
                  </a:lnTo>
                  <a:lnTo>
                    <a:pt x="815187" y="343433"/>
                  </a:lnTo>
                  <a:lnTo>
                    <a:pt x="808736" y="345846"/>
                  </a:lnTo>
                  <a:lnTo>
                    <a:pt x="800849" y="346760"/>
                  </a:lnTo>
                  <a:lnTo>
                    <a:pt x="791743" y="344055"/>
                  </a:lnTo>
                  <a:lnTo>
                    <a:pt x="785101" y="226364"/>
                  </a:lnTo>
                  <a:lnTo>
                    <a:pt x="784987" y="206070"/>
                  </a:lnTo>
                  <a:lnTo>
                    <a:pt x="774941" y="152704"/>
                  </a:lnTo>
                  <a:lnTo>
                    <a:pt x="703846" y="121297"/>
                  </a:lnTo>
                  <a:lnTo>
                    <a:pt x="663524" y="127698"/>
                  </a:lnTo>
                  <a:lnTo>
                    <a:pt x="636092" y="143395"/>
                  </a:lnTo>
                  <a:lnTo>
                    <a:pt x="620433" y="163156"/>
                  </a:lnTo>
                  <a:lnTo>
                    <a:pt x="615454" y="181724"/>
                  </a:lnTo>
                  <a:lnTo>
                    <a:pt x="616699" y="189331"/>
                  </a:lnTo>
                  <a:lnTo>
                    <a:pt x="620725" y="197281"/>
                  </a:lnTo>
                  <a:lnTo>
                    <a:pt x="627951" y="203542"/>
                  </a:lnTo>
                  <a:lnTo>
                    <a:pt x="638797" y="206070"/>
                  </a:lnTo>
                  <a:lnTo>
                    <a:pt x="648436" y="204000"/>
                  </a:lnTo>
                  <a:lnTo>
                    <a:pt x="660336" y="169557"/>
                  </a:lnTo>
                  <a:lnTo>
                    <a:pt x="660336" y="160985"/>
                  </a:lnTo>
                  <a:lnTo>
                    <a:pt x="663841" y="149783"/>
                  </a:lnTo>
                  <a:lnTo>
                    <a:pt x="672909" y="141427"/>
                  </a:lnTo>
                  <a:lnTo>
                    <a:pt x="685330" y="136194"/>
                  </a:lnTo>
                  <a:lnTo>
                    <a:pt x="698931" y="134378"/>
                  </a:lnTo>
                  <a:lnTo>
                    <a:pt x="712520" y="135915"/>
                  </a:lnTo>
                  <a:lnTo>
                    <a:pt x="726249" y="142265"/>
                  </a:lnTo>
                  <a:lnTo>
                    <a:pt x="736866" y="156057"/>
                  </a:lnTo>
                  <a:lnTo>
                    <a:pt x="741121" y="179920"/>
                  </a:lnTo>
                  <a:lnTo>
                    <a:pt x="741121" y="212839"/>
                  </a:lnTo>
                  <a:lnTo>
                    <a:pt x="741121" y="226364"/>
                  </a:lnTo>
                  <a:lnTo>
                    <a:pt x="741121" y="305282"/>
                  </a:lnTo>
                  <a:lnTo>
                    <a:pt x="740587" y="316039"/>
                  </a:lnTo>
                  <a:lnTo>
                    <a:pt x="708355" y="342366"/>
                  </a:lnTo>
                  <a:lnTo>
                    <a:pt x="688581" y="346316"/>
                  </a:lnTo>
                  <a:lnTo>
                    <a:pt x="674636" y="343306"/>
                  </a:lnTo>
                  <a:lnTo>
                    <a:pt x="663219" y="334759"/>
                  </a:lnTo>
                  <a:lnTo>
                    <a:pt x="655510" y="321386"/>
                  </a:lnTo>
                  <a:lnTo>
                    <a:pt x="652678" y="303923"/>
                  </a:lnTo>
                  <a:lnTo>
                    <a:pt x="652678" y="302577"/>
                  </a:lnTo>
                  <a:lnTo>
                    <a:pt x="654939" y="286677"/>
                  </a:lnTo>
                  <a:lnTo>
                    <a:pt x="666089" y="267677"/>
                  </a:lnTo>
                  <a:lnTo>
                    <a:pt x="692645" y="247091"/>
                  </a:lnTo>
                  <a:lnTo>
                    <a:pt x="741121" y="226364"/>
                  </a:lnTo>
                  <a:lnTo>
                    <a:pt x="741121" y="212839"/>
                  </a:lnTo>
                  <a:lnTo>
                    <a:pt x="682383" y="236918"/>
                  </a:lnTo>
                  <a:lnTo>
                    <a:pt x="639787" y="259676"/>
                  </a:lnTo>
                  <a:lnTo>
                    <a:pt x="613854" y="286080"/>
                  </a:lnTo>
                  <a:lnTo>
                    <a:pt x="605104" y="321056"/>
                  </a:lnTo>
                  <a:lnTo>
                    <a:pt x="609981" y="345605"/>
                  </a:lnTo>
                  <a:lnTo>
                    <a:pt x="622896" y="363562"/>
                  </a:lnTo>
                  <a:lnTo>
                    <a:pt x="641286" y="374573"/>
                  </a:lnTo>
                  <a:lnTo>
                    <a:pt x="662546" y="378333"/>
                  </a:lnTo>
                  <a:lnTo>
                    <a:pt x="684758" y="374599"/>
                  </a:lnTo>
                  <a:lnTo>
                    <a:pt x="705777" y="365023"/>
                  </a:lnTo>
                  <a:lnTo>
                    <a:pt x="724954" y="352069"/>
                  </a:lnTo>
                  <a:lnTo>
                    <a:pt x="731862" y="346316"/>
                  </a:lnTo>
                  <a:lnTo>
                    <a:pt x="741603" y="338201"/>
                  </a:lnTo>
                  <a:lnTo>
                    <a:pt x="746887" y="361022"/>
                  </a:lnTo>
                  <a:lnTo>
                    <a:pt x="756615" y="372973"/>
                  </a:lnTo>
                  <a:lnTo>
                    <a:pt x="767702" y="377571"/>
                  </a:lnTo>
                  <a:lnTo>
                    <a:pt x="777024" y="378333"/>
                  </a:lnTo>
                  <a:lnTo>
                    <a:pt x="784999" y="377774"/>
                  </a:lnTo>
                  <a:lnTo>
                    <a:pt x="795896" y="374548"/>
                  </a:lnTo>
                  <a:lnTo>
                    <a:pt x="809485" y="366344"/>
                  </a:lnTo>
                  <a:lnTo>
                    <a:pt x="825500" y="350824"/>
                  </a:lnTo>
                  <a:lnTo>
                    <a:pt x="825500" y="346760"/>
                  </a:lnTo>
                  <a:lnTo>
                    <a:pt x="825500" y="336397"/>
                  </a:lnTo>
                  <a:close/>
                </a:path>
                <a:path w="1292860" h="378459">
                  <a:moveTo>
                    <a:pt x="1079157" y="364350"/>
                  </a:moveTo>
                  <a:lnTo>
                    <a:pt x="1062850" y="361378"/>
                  </a:lnTo>
                  <a:lnTo>
                    <a:pt x="1052830" y="355104"/>
                  </a:lnTo>
                  <a:lnTo>
                    <a:pt x="1047762" y="344436"/>
                  </a:lnTo>
                  <a:lnTo>
                    <a:pt x="1046365" y="328269"/>
                  </a:lnTo>
                  <a:lnTo>
                    <a:pt x="1046365" y="203365"/>
                  </a:lnTo>
                  <a:lnTo>
                    <a:pt x="1039876" y="162204"/>
                  </a:lnTo>
                  <a:lnTo>
                    <a:pt x="1023747" y="137134"/>
                  </a:lnTo>
                  <a:lnTo>
                    <a:pt x="1002995" y="124675"/>
                  </a:lnTo>
                  <a:lnTo>
                    <a:pt x="982637" y="121297"/>
                  </a:lnTo>
                  <a:lnTo>
                    <a:pt x="960323" y="124650"/>
                  </a:lnTo>
                  <a:lnTo>
                    <a:pt x="940727" y="133921"/>
                  </a:lnTo>
                  <a:lnTo>
                    <a:pt x="922223" y="147929"/>
                  </a:lnTo>
                  <a:lnTo>
                    <a:pt x="903173" y="165493"/>
                  </a:lnTo>
                  <a:lnTo>
                    <a:pt x="903173" y="122199"/>
                  </a:lnTo>
                  <a:lnTo>
                    <a:pt x="899160" y="121297"/>
                  </a:lnTo>
                  <a:lnTo>
                    <a:pt x="880491" y="128155"/>
                  </a:lnTo>
                  <a:lnTo>
                    <a:pt x="861644" y="134543"/>
                  </a:lnTo>
                  <a:lnTo>
                    <a:pt x="842822" y="140512"/>
                  </a:lnTo>
                  <a:lnTo>
                    <a:pt x="824179" y="146100"/>
                  </a:lnTo>
                  <a:lnTo>
                    <a:pt x="824179" y="155117"/>
                  </a:lnTo>
                  <a:lnTo>
                    <a:pt x="826401" y="154216"/>
                  </a:lnTo>
                  <a:lnTo>
                    <a:pt x="832256" y="152869"/>
                  </a:lnTo>
                  <a:lnTo>
                    <a:pt x="839863" y="152869"/>
                  </a:lnTo>
                  <a:lnTo>
                    <a:pt x="846670" y="153479"/>
                  </a:lnTo>
                  <a:lnTo>
                    <a:pt x="852893" y="157429"/>
                  </a:lnTo>
                  <a:lnTo>
                    <a:pt x="857427" y="167894"/>
                  </a:lnTo>
                  <a:lnTo>
                    <a:pt x="859193" y="188036"/>
                  </a:lnTo>
                  <a:lnTo>
                    <a:pt x="859193" y="323316"/>
                  </a:lnTo>
                  <a:lnTo>
                    <a:pt x="857529" y="343166"/>
                  </a:lnTo>
                  <a:lnTo>
                    <a:pt x="851941" y="355333"/>
                  </a:lnTo>
                  <a:lnTo>
                    <a:pt x="841565" y="361746"/>
                  </a:lnTo>
                  <a:lnTo>
                    <a:pt x="825500" y="364350"/>
                  </a:lnTo>
                  <a:lnTo>
                    <a:pt x="825500" y="372465"/>
                  </a:lnTo>
                  <a:lnTo>
                    <a:pt x="940447" y="372465"/>
                  </a:lnTo>
                  <a:lnTo>
                    <a:pt x="940447" y="364350"/>
                  </a:lnTo>
                  <a:lnTo>
                    <a:pt x="922896" y="361683"/>
                  </a:lnTo>
                  <a:lnTo>
                    <a:pt x="911885" y="356235"/>
                  </a:lnTo>
                  <a:lnTo>
                    <a:pt x="906183" y="347738"/>
                  </a:lnTo>
                  <a:lnTo>
                    <a:pt x="904544" y="335940"/>
                  </a:lnTo>
                  <a:lnTo>
                    <a:pt x="904544" y="182626"/>
                  </a:lnTo>
                  <a:lnTo>
                    <a:pt x="919581" y="169202"/>
                  </a:lnTo>
                  <a:lnTo>
                    <a:pt x="933310" y="159461"/>
                  </a:lnTo>
                  <a:lnTo>
                    <a:pt x="946137" y="153517"/>
                  </a:lnTo>
                  <a:lnTo>
                    <a:pt x="958405" y="151511"/>
                  </a:lnTo>
                  <a:lnTo>
                    <a:pt x="978623" y="155067"/>
                  </a:lnTo>
                  <a:lnTo>
                    <a:pt x="991616" y="165379"/>
                  </a:lnTo>
                  <a:lnTo>
                    <a:pt x="998550" y="181952"/>
                  </a:lnTo>
                  <a:lnTo>
                    <a:pt x="1000594" y="204266"/>
                  </a:lnTo>
                  <a:lnTo>
                    <a:pt x="1000594" y="318350"/>
                  </a:lnTo>
                  <a:lnTo>
                    <a:pt x="998029" y="342785"/>
                  </a:lnTo>
                  <a:lnTo>
                    <a:pt x="990879" y="356235"/>
                  </a:lnTo>
                  <a:lnTo>
                    <a:pt x="979944" y="362229"/>
                  </a:lnTo>
                  <a:lnTo>
                    <a:pt x="966000" y="364350"/>
                  </a:lnTo>
                  <a:lnTo>
                    <a:pt x="966000" y="372465"/>
                  </a:lnTo>
                  <a:lnTo>
                    <a:pt x="1079157" y="372465"/>
                  </a:lnTo>
                  <a:lnTo>
                    <a:pt x="1079157" y="364350"/>
                  </a:lnTo>
                  <a:close/>
                </a:path>
                <a:path w="1292860" h="378459">
                  <a:moveTo>
                    <a:pt x="1292796" y="286791"/>
                  </a:moveTo>
                  <a:lnTo>
                    <a:pt x="1284300" y="283184"/>
                  </a:lnTo>
                  <a:lnTo>
                    <a:pt x="1272628" y="300507"/>
                  </a:lnTo>
                  <a:lnTo>
                    <a:pt x="1255572" y="319252"/>
                  </a:lnTo>
                  <a:lnTo>
                    <a:pt x="1231785" y="334289"/>
                  </a:lnTo>
                  <a:lnTo>
                    <a:pt x="1199921" y="340448"/>
                  </a:lnTo>
                  <a:lnTo>
                    <a:pt x="1172184" y="335419"/>
                  </a:lnTo>
                  <a:lnTo>
                    <a:pt x="1145692" y="317119"/>
                  </a:lnTo>
                  <a:lnTo>
                    <a:pt x="1124762" y="280720"/>
                  </a:lnTo>
                  <a:lnTo>
                    <a:pt x="1113688" y="221411"/>
                  </a:lnTo>
                  <a:lnTo>
                    <a:pt x="1282496" y="221411"/>
                  </a:lnTo>
                  <a:lnTo>
                    <a:pt x="1278585" y="203822"/>
                  </a:lnTo>
                  <a:lnTo>
                    <a:pt x="1272286" y="175514"/>
                  </a:lnTo>
                  <a:lnTo>
                    <a:pt x="1251673" y="144475"/>
                  </a:lnTo>
                  <a:lnTo>
                    <a:pt x="1246174" y="141135"/>
                  </a:lnTo>
                  <a:lnTo>
                    <a:pt x="1227264" y="129705"/>
                  </a:lnTo>
                  <a:lnTo>
                    <a:pt x="1227264" y="203822"/>
                  </a:lnTo>
                  <a:lnTo>
                    <a:pt x="1115072" y="203822"/>
                  </a:lnTo>
                  <a:lnTo>
                    <a:pt x="1124013" y="173672"/>
                  </a:lnTo>
                  <a:lnTo>
                    <a:pt x="1137221" y="154381"/>
                  </a:lnTo>
                  <a:lnTo>
                    <a:pt x="1154379" y="144145"/>
                  </a:lnTo>
                  <a:lnTo>
                    <a:pt x="1175207" y="141135"/>
                  </a:lnTo>
                  <a:lnTo>
                    <a:pt x="1200772" y="147256"/>
                  </a:lnTo>
                  <a:lnTo>
                    <a:pt x="1215732" y="162674"/>
                  </a:lnTo>
                  <a:lnTo>
                    <a:pt x="1223441" y="182994"/>
                  </a:lnTo>
                  <a:lnTo>
                    <a:pt x="1227264" y="203822"/>
                  </a:lnTo>
                  <a:lnTo>
                    <a:pt x="1227264" y="129705"/>
                  </a:lnTo>
                  <a:lnTo>
                    <a:pt x="1222578" y="126860"/>
                  </a:lnTo>
                  <a:lnTo>
                    <a:pt x="1186878" y="121297"/>
                  </a:lnTo>
                  <a:lnTo>
                    <a:pt x="1151166" y="128092"/>
                  </a:lnTo>
                  <a:lnTo>
                    <a:pt x="1115098" y="150609"/>
                  </a:lnTo>
                  <a:lnTo>
                    <a:pt x="1087196" y="192074"/>
                  </a:lnTo>
                  <a:lnTo>
                    <a:pt x="1075994" y="255676"/>
                  </a:lnTo>
                  <a:lnTo>
                    <a:pt x="1083386" y="307555"/>
                  </a:lnTo>
                  <a:lnTo>
                    <a:pt x="1104214" y="346087"/>
                  </a:lnTo>
                  <a:lnTo>
                    <a:pt x="1136408" y="370065"/>
                  </a:lnTo>
                  <a:lnTo>
                    <a:pt x="1177899" y="378333"/>
                  </a:lnTo>
                  <a:lnTo>
                    <a:pt x="1228039" y="366433"/>
                  </a:lnTo>
                  <a:lnTo>
                    <a:pt x="1260767" y="340448"/>
                  </a:lnTo>
                  <a:lnTo>
                    <a:pt x="1262608" y="338988"/>
                  </a:lnTo>
                  <a:lnTo>
                    <a:pt x="1283550" y="308317"/>
                  </a:lnTo>
                  <a:lnTo>
                    <a:pt x="1292796" y="286791"/>
                  </a:lnTo>
                  <a:close/>
                </a:path>
              </a:pathLst>
            </a:custGeom>
            <a:solidFill>
              <a:srgbClr val="FDFDFD"/>
            </a:solidFill>
          </p:spPr>
          <p:txBody>
            <a:bodyPr wrap="square" lIns="0" tIns="0" rIns="0" bIns="0" rtlCol="0"/>
            <a:lstStyle/>
            <a:p>
              <a:endParaRPr/>
            </a:p>
          </p:txBody>
        </p:sp>
      </p:grpSp>
      <p:sp>
        <p:nvSpPr>
          <p:cNvPr id="5" name="object 5"/>
          <p:cNvSpPr/>
          <p:nvPr/>
        </p:nvSpPr>
        <p:spPr>
          <a:xfrm>
            <a:off x="-8467" y="522710"/>
            <a:ext cx="12192000" cy="631189"/>
          </a:xfrm>
          <a:custGeom>
            <a:avLst/>
            <a:gdLst/>
            <a:ahLst/>
            <a:cxnLst/>
            <a:rect l="l" t="t" r="r" b="b"/>
            <a:pathLst>
              <a:path w="12192000" h="852169">
                <a:moveTo>
                  <a:pt x="12192000" y="0"/>
                </a:moveTo>
                <a:lnTo>
                  <a:pt x="0" y="0"/>
                </a:lnTo>
                <a:lnTo>
                  <a:pt x="0" y="851915"/>
                </a:lnTo>
                <a:lnTo>
                  <a:pt x="12192000" y="851915"/>
                </a:lnTo>
                <a:lnTo>
                  <a:pt x="12192000" y="0"/>
                </a:lnTo>
                <a:close/>
              </a:path>
            </a:pathLst>
          </a:custGeom>
          <a:solidFill>
            <a:srgbClr val="6EC5E8"/>
          </a:solidFill>
        </p:spPr>
        <p:txBody>
          <a:bodyPr wrap="square" lIns="0" tIns="0" rIns="0" bIns="0" rtlCol="0"/>
          <a:lstStyle/>
          <a:p>
            <a:endParaRPr/>
          </a:p>
        </p:txBody>
      </p:sp>
      <p:sp>
        <p:nvSpPr>
          <p:cNvPr id="6" name="object 6"/>
          <p:cNvSpPr txBox="1">
            <a:spLocks noGrp="1"/>
          </p:cNvSpPr>
          <p:nvPr>
            <p:ph type="title"/>
          </p:nvPr>
        </p:nvSpPr>
        <p:spPr>
          <a:xfrm>
            <a:off x="343813" y="552714"/>
            <a:ext cx="10819130" cy="1065656"/>
          </a:xfrm>
          <a:prstGeom prst="rect">
            <a:avLst/>
          </a:prstGeom>
        </p:spPr>
        <p:txBody>
          <a:bodyPr vert="horz" wrap="square" lIns="0" tIns="12700" rIns="0" bIns="0" rtlCol="0">
            <a:spAutoFit/>
          </a:bodyPr>
          <a:lstStyle/>
          <a:p>
            <a:pPr marL="219075">
              <a:lnSpc>
                <a:spcPct val="100000"/>
              </a:lnSpc>
              <a:spcBef>
                <a:spcPts val="100"/>
              </a:spcBef>
            </a:pPr>
            <a:r>
              <a:rPr sz="3800" spc="-30" dirty="0"/>
              <a:t>PANELISTS</a:t>
            </a:r>
            <a:endParaRPr sz="3800" dirty="0"/>
          </a:p>
        </p:txBody>
      </p:sp>
      <p:sp>
        <p:nvSpPr>
          <p:cNvPr id="8" name="object 8"/>
          <p:cNvSpPr txBox="1"/>
          <p:nvPr/>
        </p:nvSpPr>
        <p:spPr>
          <a:xfrm>
            <a:off x="543137" y="4114800"/>
            <a:ext cx="11122660" cy="1176604"/>
          </a:xfrm>
          <a:prstGeom prst="rect">
            <a:avLst/>
          </a:prstGeom>
        </p:spPr>
        <p:txBody>
          <a:bodyPr vert="horz" wrap="square" lIns="0" tIns="67945" rIns="0" bIns="0" rtlCol="0">
            <a:spAutoFit/>
          </a:bodyPr>
          <a:lstStyle/>
          <a:p>
            <a:pPr marL="12700">
              <a:lnSpc>
                <a:spcPct val="100000"/>
              </a:lnSpc>
              <a:spcBef>
                <a:spcPts val="5"/>
              </a:spcBef>
            </a:pPr>
            <a:endParaRPr lang="en-US" sz="800" b="1" spc="-10" dirty="0">
              <a:solidFill>
                <a:srgbClr val="FFFFFF"/>
              </a:solidFill>
              <a:latin typeface="Times New Roman"/>
              <a:cs typeface="Times New Roman"/>
            </a:endParaRPr>
          </a:p>
          <a:p>
            <a:pPr marL="12700">
              <a:lnSpc>
                <a:spcPct val="100000"/>
              </a:lnSpc>
              <a:spcBef>
                <a:spcPts val="5"/>
              </a:spcBef>
            </a:pPr>
            <a:r>
              <a:rPr lang="en-US" sz="3600" b="1" spc="-10" dirty="0">
                <a:solidFill>
                  <a:srgbClr val="FFFFFF"/>
                </a:solidFill>
                <a:latin typeface="Times New Roman"/>
                <a:cs typeface="Times New Roman"/>
              </a:rPr>
              <a:t>MODERAT</a:t>
            </a:r>
            <a:r>
              <a:rPr sz="3600" b="1" spc="-10" dirty="0">
                <a:solidFill>
                  <a:srgbClr val="FFFFFF"/>
                </a:solidFill>
                <a:latin typeface="Times New Roman"/>
                <a:cs typeface="Times New Roman"/>
              </a:rPr>
              <a:t>OR</a:t>
            </a:r>
            <a:endParaRPr lang="en-US" sz="3600" spc="-10" dirty="0">
              <a:latin typeface="Times New Roman"/>
              <a:cs typeface="Times New Roman"/>
            </a:endParaRPr>
          </a:p>
          <a:p>
            <a:pPr marL="12700">
              <a:lnSpc>
                <a:spcPct val="100000"/>
              </a:lnSpc>
              <a:spcBef>
                <a:spcPts val="5"/>
              </a:spcBef>
            </a:pPr>
            <a:r>
              <a:rPr sz="2800" b="1" dirty="0">
                <a:solidFill>
                  <a:srgbClr val="336666"/>
                </a:solidFill>
                <a:latin typeface="Calibri"/>
                <a:cs typeface="Calibri"/>
              </a:rPr>
              <a:t>Penny</a:t>
            </a:r>
            <a:r>
              <a:rPr sz="2800" b="1" spc="-120" dirty="0">
                <a:solidFill>
                  <a:srgbClr val="336666"/>
                </a:solidFill>
                <a:latin typeface="Calibri"/>
                <a:cs typeface="Calibri"/>
              </a:rPr>
              <a:t> </a:t>
            </a:r>
            <a:r>
              <a:rPr sz="2800" b="1" spc="-10" dirty="0">
                <a:solidFill>
                  <a:srgbClr val="336666"/>
                </a:solidFill>
                <a:latin typeface="Calibri"/>
                <a:cs typeface="Calibri"/>
              </a:rPr>
              <a:t>Wyatt</a:t>
            </a:r>
            <a:r>
              <a:rPr sz="2800" b="1" spc="-10" dirty="0">
                <a:solidFill>
                  <a:srgbClr val="3B5F0F"/>
                </a:solidFill>
                <a:latin typeface="Calibri"/>
                <a:cs typeface="Calibri"/>
              </a:rPr>
              <a:t>,</a:t>
            </a:r>
            <a:r>
              <a:rPr sz="2800" b="1" spc="-125" dirty="0">
                <a:solidFill>
                  <a:srgbClr val="3B5F0F"/>
                </a:solidFill>
                <a:latin typeface="Calibri"/>
                <a:cs typeface="Calibri"/>
              </a:rPr>
              <a:t> </a:t>
            </a:r>
            <a:r>
              <a:rPr sz="2800" dirty="0">
                <a:solidFill>
                  <a:srgbClr val="404040"/>
                </a:solidFill>
                <a:latin typeface="Calibri"/>
                <a:cs typeface="Calibri"/>
              </a:rPr>
              <a:t>Director</a:t>
            </a:r>
            <a:r>
              <a:rPr sz="2800" spc="-100" dirty="0">
                <a:solidFill>
                  <a:srgbClr val="404040"/>
                </a:solidFill>
                <a:latin typeface="Calibri"/>
                <a:cs typeface="Calibri"/>
              </a:rPr>
              <a:t> </a:t>
            </a:r>
            <a:r>
              <a:rPr sz="2800" dirty="0">
                <a:solidFill>
                  <a:srgbClr val="404040"/>
                </a:solidFill>
                <a:latin typeface="Calibri"/>
                <a:cs typeface="Calibri"/>
              </a:rPr>
              <a:t>of</a:t>
            </a:r>
            <a:r>
              <a:rPr sz="2800" spc="-105" dirty="0">
                <a:solidFill>
                  <a:srgbClr val="404040"/>
                </a:solidFill>
                <a:latin typeface="Calibri"/>
                <a:cs typeface="Calibri"/>
              </a:rPr>
              <a:t> </a:t>
            </a:r>
            <a:r>
              <a:rPr lang="en-US" sz="2800" spc="-105" dirty="0">
                <a:solidFill>
                  <a:srgbClr val="404040"/>
                </a:solidFill>
                <a:latin typeface="Calibri"/>
                <a:cs typeface="Calibri"/>
              </a:rPr>
              <a:t>Family</a:t>
            </a:r>
            <a:r>
              <a:rPr sz="2800" spc="-100" dirty="0">
                <a:solidFill>
                  <a:srgbClr val="404040"/>
                </a:solidFill>
                <a:latin typeface="Calibri"/>
                <a:cs typeface="Calibri"/>
              </a:rPr>
              <a:t> </a:t>
            </a:r>
            <a:r>
              <a:rPr sz="2800" spc="-10" dirty="0">
                <a:solidFill>
                  <a:srgbClr val="404040"/>
                </a:solidFill>
                <a:latin typeface="Calibri"/>
                <a:cs typeface="Calibri"/>
              </a:rPr>
              <a:t>Programs</a:t>
            </a:r>
            <a:endParaRPr sz="2800" dirty="0">
              <a:latin typeface="Calibri"/>
              <a:cs typeface="Calibri"/>
            </a:endParaRPr>
          </a:p>
        </p:txBody>
      </p:sp>
      <p:sp>
        <p:nvSpPr>
          <p:cNvPr id="7" name="TextBox 6">
            <a:extLst>
              <a:ext uri="{FF2B5EF4-FFF2-40B4-BE49-F238E27FC236}">
                <a16:creationId xmlns:a16="http://schemas.microsoft.com/office/drawing/2014/main" id="{1F2C399C-E590-CA93-1CE2-5E01D7E68DEC}"/>
              </a:ext>
            </a:extLst>
          </p:cNvPr>
          <p:cNvSpPr txBox="1"/>
          <p:nvPr/>
        </p:nvSpPr>
        <p:spPr>
          <a:xfrm>
            <a:off x="526203" y="1268199"/>
            <a:ext cx="11640396" cy="3075201"/>
          </a:xfrm>
          <a:prstGeom prst="rect">
            <a:avLst/>
          </a:prstGeom>
          <a:noFill/>
        </p:spPr>
        <p:txBody>
          <a:bodyPr wrap="square" rtlCol="0">
            <a:spAutoFit/>
          </a:bodyPr>
          <a:lstStyle/>
          <a:p>
            <a:pPr marL="0" marR="0">
              <a:lnSpc>
                <a:spcPct val="107000"/>
              </a:lnSpc>
              <a:spcBef>
                <a:spcPts val="0"/>
              </a:spcBef>
              <a:spcAft>
                <a:spcPts val="0"/>
              </a:spcAft>
            </a:pPr>
            <a:r>
              <a:rPr lang="en-US" sz="2800" b="1" dirty="0">
                <a:solidFill>
                  <a:srgbClr val="336666"/>
                </a:solidFill>
                <a:effectLst/>
                <a:latin typeface="+mn-lt"/>
                <a:ea typeface="Calibri" panose="020F0502020204030204" pitchFamily="34" charset="0"/>
                <a:cs typeface="Calibri" panose="020F0502020204030204" pitchFamily="34" charset="0"/>
              </a:rPr>
              <a:t>Ilana Aaquil</a:t>
            </a:r>
            <a:r>
              <a:rPr lang="en-US" sz="2800" dirty="0">
                <a:effectLst/>
                <a:latin typeface="+mn-lt"/>
                <a:ea typeface="Calibri" panose="020F0502020204030204" pitchFamily="34" charset="0"/>
                <a:cs typeface="Calibri" panose="020F0502020204030204" pitchFamily="34" charset="0"/>
              </a:rPr>
              <a:t>, </a:t>
            </a:r>
            <a:r>
              <a:rPr lang="en-US" sz="2800" dirty="0">
                <a:solidFill>
                  <a:srgbClr val="262626"/>
                </a:solidFill>
                <a:effectLst/>
                <a:latin typeface="+mn-lt"/>
                <a:ea typeface="Calibri" panose="020F0502020204030204" pitchFamily="34" charset="0"/>
                <a:cs typeface="Calibri" panose="020F0502020204030204" pitchFamily="34" charset="0"/>
              </a:rPr>
              <a:t>Academic Advisor, Study Abroad, Center for Global Education</a:t>
            </a:r>
            <a:r>
              <a:rPr lang="en-US" sz="2800" dirty="0">
                <a:effectLst/>
                <a:latin typeface="+mn-lt"/>
                <a:ea typeface="Calibri" panose="020F0502020204030204" pitchFamily="34"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solidFill>
                  <a:srgbClr val="336666"/>
                </a:solidFill>
                <a:effectLst/>
                <a:latin typeface="+mn-lt"/>
                <a:ea typeface="Calibri" panose="020F0502020204030204" pitchFamily="34" charset="0"/>
                <a:cs typeface="Calibri" panose="020F0502020204030204" pitchFamily="34" charset="0"/>
              </a:rPr>
              <a:t>Siena Farrar</a:t>
            </a:r>
            <a:r>
              <a:rPr lang="en-US" sz="2800" dirty="0">
                <a:effectLst/>
                <a:latin typeface="+mn-lt"/>
                <a:ea typeface="Calibri" panose="020F0502020204030204" pitchFamily="34" charset="0"/>
                <a:cs typeface="Calibri" panose="020F0502020204030204" pitchFamily="34" charset="0"/>
              </a:rPr>
              <a:t>, </a:t>
            </a:r>
            <a:r>
              <a:rPr lang="en-US" sz="2800" dirty="0">
                <a:solidFill>
                  <a:srgbClr val="262626"/>
                </a:solidFill>
                <a:effectLst/>
                <a:latin typeface="+mn-lt"/>
                <a:ea typeface="Calibri" panose="020F0502020204030204" pitchFamily="34" charset="0"/>
                <a:cs typeface="Calibri" panose="020F0502020204030204" pitchFamily="34" charset="0"/>
              </a:rPr>
              <a:t>Senior Academic Advisor, Study Abroad</a:t>
            </a:r>
            <a:r>
              <a:rPr lang="en-US" sz="2800" dirty="0">
                <a:effectLst/>
                <a:latin typeface="+mn-lt"/>
                <a:ea typeface="Calibri" panose="020F0502020204030204" pitchFamily="34" charset="0"/>
                <a:cs typeface="Calibri" panose="020F0502020204030204" pitchFamily="34" charset="0"/>
              </a:rPr>
              <a:t>, </a:t>
            </a:r>
            <a:r>
              <a:rPr lang="en-US" sz="2800" dirty="0">
                <a:solidFill>
                  <a:srgbClr val="262626"/>
                </a:solidFill>
                <a:effectLst/>
                <a:latin typeface="+mn-lt"/>
                <a:ea typeface="Calibri" panose="020F0502020204030204" pitchFamily="34" charset="0"/>
                <a:cs typeface="Calibri" panose="020F0502020204030204" pitchFamily="34" charset="0"/>
              </a:rPr>
              <a:t>Center for Global 	Education</a:t>
            </a:r>
            <a:endParaRPr lang="en-US" sz="2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336666"/>
                </a:solidFill>
                <a:effectLst/>
                <a:latin typeface="+mn-lt"/>
                <a:ea typeface="Times New Roman" panose="02020603050405020304" pitchFamily="18" charset="0"/>
              </a:rPr>
              <a:t>Annie Gibson</a:t>
            </a:r>
            <a:r>
              <a:rPr lang="en-US" sz="2800" dirty="0">
                <a:effectLst/>
                <a:latin typeface="+mn-lt"/>
                <a:ea typeface="Times New Roman" panose="02020603050405020304" pitchFamily="18" charset="0"/>
              </a:rPr>
              <a:t>, </a:t>
            </a:r>
            <a:r>
              <a:rPr lang="en-US" sz="2800" dirty="0">
                <a:solidFill>
                  <a:srgbClr val="262626"/>
                </a:solidFill>
                <a:effectLst/>
                <a:latin typeface="+mn-lt"/>
                <a:ea typeface="Times New Roman" panose="02020603050405020304" pitchFamily="18" charset="0"/>
              </a:rPr>
              <a:t>Administrative Associate Professor and </a:t>
            </a:r>
            <a:r>
              <a:rPr lang="en-US" sz="2800" dirty="0">
                <a:effectLst/>
                <a:latin typeface="+mn-lt"/>
                <a:ea typeface="Times New Roman" panose="02020603050405020304" pitchFamily="18" charset="0"/>
              </a:rPr>
              <a:t>Director of the </a:t>
            </a:r>
          </a:p>
          <a:p>
            <a:pPr marL="0" marR="0">
              <a:spcBef>
                <a:spcPts val="0"/>
              </a:spcBef>
              <a:spcAft>
                <a:spcPts val="0"/>
              </a:spcAft>
            </a:pPr>
            <a:r>
              <a:rPr lang="en-US" sz="2800" dirty="0">
                <a:latin typeface="+mn-lt"/>
                <a:ea typeface="Times New Roman" panose="02020603050405020304" pitchFamily="18" charset="0"/>
              </a:rPr>
              <a:t>	</a:t>
            </a:r>
            <a:r>
              <a:rPr lang="en-US" sz="2800" dirty="0">
                <a:effectLst/>
                <a:latin typeface="+mn-lt"/>
                <a:ea typeface="Times New Roman" panose="02020603050405020304" pitchFamily="18" charset="0"/>
              </a:rPr>
              <a:t>Office of Study Abroad</a:t>
            </a:r>
            <a:r>
              <a:rPr lang="en-US" sz="2800" dirty="0">
                <a:solidFill>
                  <a:srgbClr val="262626"/>
                </a:solidFill>
                <a:effectLst/>
                <a:latin typeface="+mn-lt"/>
                <a:ea typeface="Times New Roman" panose="02020603050405020304" pitchFamily="18" charset="0"/>
              </a:rPr>
              <a:t>, Center for Global Education</a:t>
            </a:r>
            <a:endParaRPr lang="en-US" sz="2800" dirty="0">
              <a:effectLst/>
              <a:latin typeface="+mn-lt"/>
              <a:ea typeface="Times New Roman" panose="02020603050405020304" pitchFamily="18" charset="0"/>
            </a:endParaRPr>
          </a:p>
          <a:p>
            <a:pPr marL="0" marR="0">
              <a:lnSpc>
                <a:spcPct val="107000"/>
              </a:lnSpc>
              <a:spcBef>
                <a:spcPts val="0"/>
              </a:spcBef>
              <a:spcAft>
                <a:spcPts val="0"/>
              </a:spcAft>
            </a:pPr>
            <a:r>
              <a:rPr lang="en-US" sz="2800" b="1" dirty="0">
                <a:solidFill>
                  <a:srgbClr val="336666"/>
                </a:solidFill>
                <a:effectLst/>
                <a:latin typeface="+mn-lt"/>
                <a:ea typeface="Calibri" panose="020F0502020204030204" pitchFamily="34" charset="0"/>
                <a:cs typeface="Calibri" panose="020F0502020204030204" pitchFamily="34" charset="0"/>
              </a:rPr>
              <a:t>John Whisenant</a:t>
            </a:r>
            <a:r>
              <a:rPr lang="en-US" sz="2800" dirty="0">
                <a:effectLst/>
                <a:latin typeface="+mn-lt"/>
                <a:ea typeface="Calibri" panose="020F0502020204030204" pitchFamily="34" charset="0"/>
                <a:cs typeface="Calibri" panose="020F0502020204030204" pitchFamily="34" charset="0"/>
              </a:rPr>
              <a:t>, </a:t>
            </a:r>
            <a:r>
              <a:rPr lang="en-US" sz="2800" dirty="0">
                <a:solidFill>
                  <a:srgbClr val="262626"/>
                </a:solidFill>
                <a:effectLst/>
                <a:latin typeface="+mn-lt"/>
                <a:ea typeface="Calibri" panose="020F0502020204030204" pitchFamily="34" charset="0"/>
                <a:cs typeface="Calibri" panose="020F0502020204030204" pitchFamily="34" charset="0"/>
              </a:rPr>
              <a:t>Academic Advisor, Study Abroad, Center for Global Education</a:t>
            </a:r>
            <a:endParaRPr lang="en-US" sz="2800" dirty="0">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709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542DFE5-4FA0-231E-6015-BEFBAD5EBDC3}"/>
              </a:ext>
            </a:extLst>
          </p:cNvPr>
          <p:cNvSpPr>
            <a:spLocks noGrp="1"/>
          </p:cNvSpPr>
          <p:nvPr>
            <p:ph type="title"/>
          </p:nvPr>
        </p:nvSpPr>
        <p:spPr/>
        <p:txBody>
          <a:bodyPr/>
          <a:lstStyle/>
          <a:p>
            <a:pPr eaLnBrk="1" hangingPunct="1"/>
            <a:r>
              <a:rPr lang="en-US" altLang="en-US" b="1" cap="none" dirty="0">
                <a:latin typeface="Century Gothic" panose="020B0502020202020204" pitchFamily="34" charset="0"/>
              </a:rPr>
              <a:t>External Application</a:t>
            </a:r>
          </a:p>
        </p:txBody>
      </p:sp>
      <p:sp>
        <p:nvSpPr>
          <p:cNvPr id="2" name="Text Placeholder 3">
            <a:extLst>
              <a:ext uri="{FF2B5EF4-FFF2-40B4-BE49-F238E27FC236}">
                <a16:creationId xmlns:a16="http://schemas.microsoft.com/office/drawing/2014/main" id="{D6421B10-8A40-D566-9DF2-D09191A41DD7}"/>
              </a:ext>
            </a:extLst>
          </p:cNvPr>
          <p:cNvSpPr txBox="1">
            <a:spLocks/>
          </p:cNvSpPr>
          <p:nvPr/>
        </p:nvSpPr>
        <p:spPr>
          <a:xfrm>
            <a:off x="838200" y="935326"/>
            <a:ext cx="9959975" cy="833438"/>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bg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t>What is an External Application?</a:t>
            </a:r>
            <a:endParaRPr lang="en-US" dirty="0"/>
          </a:p>
        </p:txBody>
      </p:sp>
      <p:pic>
        <p:nvPicPr>
          <p:cNvPr id="3" name="Google Shape;184;p35">
            <a:extLst>
              <a:ext uri="{FF2B5EF4-FFF2-40B4-BE49-F238E27FC236}">
                <a16:creationId xmlns:a16="http://schemas.microsoft.com/office/drawing/2014/main" id="{88D2ED8A-BC15-3846-7B26-F6B4C0021F5D}"/>
              </a:ext>
            </a:extLst>
          </p:cNvPr>
          <p:cNvPicPr preferRelativeResize="0"/>
          <p:nvPr/>
        </p:nvPicPr>
        <p:blipFill>
          <a:blip r:embed="rId3">
            <a:alphaModFix/>
          </a:blip>
          <a:stretch>
            <a:fillRect/>
          </a:stretch>
        </p:blipFill>
        <p:spPr>
          <a:xfrm>
            <a:off x="1602890" y="1768764"/>
            <a:ext cx="3892550" cy="3892550"/>
          </a:xfrm>
          <a:prstGeom prst="rect">
            <a:avLst/>
          </a:prstGeom>
          <a:noFill/>
          <a:ln>
            <a:noFill/>
          </a:ln>
        </p:spPr>
      </p:pic>
      <p:pic>
        <p:nvPicPr>
          <p:cNvPr id="4" name="Google Shape;185;p35">
            <a:extLst>
              <a:ext uri="{FF2B5EF4-FFF2-40B4-BE49-F238E27FC236}">
                <a16:creationId xmlns:a16="http://schemas.microsoft.com/office/drawing/2014/main" id="{AE2FE131-359E-0485-8CDD-006F5F4D9502}"/>
              </a:ext>
            </a:extLst>
          </p:cNvPr>
          <p:cNvPicPr preferRelativeResize="0">
            <a:picLocks/>
          </p:cNvPicPr>
          <p:nvPr/>
        </p:nvPicPr>
        <p:blipFill>
          <a:blip r:embed="rId4">
            <a:alphaModFix/>
          </a:blip>
          <a:stretch>
            <a:fillRect/>
          </a:stretch>
        </p:blipFill>
        <p:spPr>
          <a:xfrm>
            <a:off x="6200532" y="1770028"/>
            <a:ext cx="3892550" cy="3892550"/>
          </a:xfrm>
          <a:prstGeom prst="rect">
            <a:avLst/>
          </a:prstGeom>
          <a:noFill/>
          <a:ln>
            <a:noFill/>
          </a:ln>
        </p:spPr>
      </p:pic>
    </p:spTree>
    <p:extLst>
      <p:ext uri="{BB962C8B-B14F-4D97-AF65-F5344CB8AC3E}">
        <p14:creationId xmlns:p14="http://schemas.microsoft.com/office/powerpoint/2010/main" val="51114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C19C-A92B-3192-E3A8-C091A8515FC6}"/>
              </a:ext>
            </a:extLst>
          </p:cNvPr>
          <p:cNvSpPr>
            <a:spLocks noGrp="1"/>
          </p:cNvSpPr>
          <p:nvPr>
            <p:ph type="ctrTitle"/>
          </p:nvPr>
        </p:nvSpPr>
        <p:spPr>
          <a:xfrm>
            <a:off x="8159962" y="336871"/>
            <a:ext cx="3676795" cy="775812"/>
          </a:xfrm>
        </p:spPr>
        <p:txBody>
          <a:bodyPr/>
          <a:lstStyle/>
          <a:p>
            <a:pPr>
              <a:defRPr/>
            </a:pPr>
            <a:r>
              <a:rPr lang="en-US" b="1" dirty="0"/>
              <a:t>Two Offices </a:t>
            </a:r>
          </a:p>
        </p:txBody>
      </p:sp>
      <p:grpSp>
        <p:nvGrpSpPr>
          <p:cNvPr id="3" name="Group 2">
            <a:extLst>
              <a:ext uri="{FF2B5EF4-FFF2-40B4-BE49-F238E27FC236}">
                <a16:creationId xmlns:a16="http://schemas.microsoft.com/office/drawing/2014/main" id="{8DA07FC7-E99B-2525-50F3-F19AA2D3A1F8}"/>
              </a:ext>
            </a:extLst>
          </p:cNvPr>
          <p:cNvGrpSpPr/>
          <p:nvPr/>
        </p:nvGrpSpPr>
        <p:grpSpPr>
          <a:xfrm>
            <a:off x="3108039" y="105308"/>
            <a:ext cx="4070314" cy="4229999"/>
            <a:chOff x="2456397" y="-86505"/>
            <a:chExt cx="4070314" cy="4229999"/>
          </a:xfrm>
        </p:grpSpPr>
        <p:sp>
          <p:nvSpPr>
            <p:cNvPr id="7" name="Oval 6">
              <a:extLst>
                <a:ext uri="{FF2B5EF4-FFF2-40B4-BE49-F238E27FC236}">
                  <a16:creationId xmlns:a16="http://schemas.microsoft.com/office/drawing/2014/main" id="{E73C547D-A544-99F2-0959-8165FF08F727}"/>
                </a:ext>
              </a:extLst>
            </p:cNvPr>
            <p:cNvSpPr/>
            <p:nvPr/>
          </p:nvSpPr>
          <p:spPr>
            <a:xfrm>
              <a:off x="2456397" y="-86505"/>
              <a:ext cx="4070314" cy="42299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a:extLst>
                <a:ext uri="{FF2B5EF4-FFF2-40B4-BE49-F238E27FC236}">
                  <a16:creationId xmlns:a16="http://schemas.microsoft.com/office/drawing/2014/main" id="{6B8EAF8A-B93F-17F7-C31B-11982F876661}"/>
                </a:ext>
              </a:extLst>
            </p:cNvPr>
            <p:cNvSpPr txBox="1"/>
            <p:nvPr/>
          </p:nvSpPr>
          <p:spPr>
            <a:xfrm>
              <a:off x="3052481" y="532964"/>
              <a:ext cx="2878146" cy="2991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solidFill>
                    <a:schemeClr val="bg1"/>
                  </a:solidFill>
                </a:rPr>
                <a:t>Office of Study Abroad (OSA)</a:t>
              </a:r>
            </a:p>
            <a:p>
              <a:pPr marL="228600" lvl="1" indent="-228600" algn="l" defTabSz="1155700">
                <a:lnSpc>
                  <a:spcPct val="90000"/>
                </a:lnSpc>
                <a:spcBef>
                  <a:spcPct val="0"/>
                </a:spcBef>
                <a:spcAft>
                  <a:spcPct val="15000"/>
                </a:spcAft>
                <a:buChar char="•"/>
              </a:pPr>
              <a:r>
                <a:rPr lang="en-US" sz="2600" kern="1200" dirty="0">
                  <a:solidFill>
                    <a:schemeClr val="bg1"/>
                  </a:solidFill>
                </a:rPr>
                <a:t>All Majors</a:t>
              </a:r>
            </a:p>
          </p:txBody>
        </p:sp>
      </p:grpSp>
      <p:grpSp>
        <p:nvGrpSpPr>
          <p:cNvPr id="4" name="Group 3">
            <a:extLst>
              <a:ext uri="{FF2B5EF4-FFF2-40B4-BE49-F238E27FC236}">
                <a16:creationId xmlns:a16="http://schemas.microsoft.com/office/drawing/2014/main" id="{D3DA12E5-AA31-431F-2488-BAE11E6D5CF7}"/>
              </a:ext>
            </a:extLst>
          </p:cNvPr>
          <p:cNvGrpSpPr/>
          <p:nvPr/>
        </p:nvGrpSpPr>
        <p:grpSpPr>
          <a:xfrm>
            <a:off x="5930719" y="1622596"/>
            <a:ext cx="3883702" cy="3883976"/>
            <a:chOff x="4548616" y="2676902"/>
            <a:chExt cx="3883702" cy="3883976"/>
          </a:xfrm>
        </p:grpSpPr>
        <p:sp>
          <p:nvSpPr>
            <p:cNvPr id="5" name="Oval 4">
              <a:extLst>
                <a:ext uri="{FF2B5EF4-FFF2-40B4-BE49-F238E27FC236}">
                  <a16:creationId xmlns:a16="http://schemas.microsoft.com/office/drawing/2014/main" id="{EB80C2F5-AC21-091B-727C-8DA3A3B8DA3B}"/>
                </a:ext>
              </a:extLst>
            </p:cNvPr>
            <p:cNvSpPr/>
            <p:nvPr/>
          </p:nvSpPr>
          <p:spPr>
            <a:xfrm>
              <a:off x="4548616" y="2676902"/>
              <a:ext cx="3883702" cy="388397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Oval 6">
              <a:extLst>
                <a:ext uri="{FF2B5EF4-FFF2-40B4-BE49-F238E27FC236}">
                  <a16:creationId xmlns:a16="http://schemas.microsoft.com/office/drawing/2014/main" id="{DDC634E1-A291-3D57-8E25-5F79A24B72A2}"/>
                </a:ext>
              </a:extLst>
            </p:cNvPr>
            <p:cNvSpPr txBox="1"/>
            <p:nvPr/>
          </p:nvSpPr>
          <p:spPr>
            <a:xfrm>
              <a:off x="5117371" y="3245697"/>
              <a:ext cx="2746192" cy="27463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solidFill>
                    <a:schemeClr val="bg1"/>
                  </a:solidFill>
                </a:rPr>
                <a:t>    </a:t>
              </a:r>
            </a:p>
            <a:p>
              <a:pPr marL="0" lvl="0" indent="0" algn="r" defTabSz="1466850">
                <a:lnSpc>
                  <a:spcPct val="90000"/>
                </a:lnSpc>
                <a:spcBef>
                  <a:spcPct val="0"/>
                </a:spcBef>
                <a:spcAft>
                  <a:spcPct val="35000"/>
                </a:spcAft>
                <a:buNone/>
              </a:pPr>
              <a:r>
                <a:rPr lang="en-US" sz="3300" kern="1200" dirty="0">
                  <a:solidFill>
                    <a:schemeClr val="bg1"/>
                  </a:solidFill>
                </a:rPr>
                <a:t>      Freeman      Abroad</a:t>
              </a:r>
            </a:p>
            <a:p>
              <a:pPr marL="228600" lvl="1" indent="-228600" algn="l" defTabSz="1155700">
                <a:lnSpc>
                  <a:spcPct val="90000"/>
                </a:lnSpc>
                <a:spcBef>
                  <a:spcPct val="0"/>
                </a:spcBef>
                <a:spcAft>
                  <a:spcPct val="15000"/>
                </a:spcAft>
                <a:buChar char="•"/>
              </a:pPr>
              <a:r>
                <a:rPr lang="en-US" sz="2600" kern="1200" dirty="0">
                  <a:solidFill>
                    <a:schemeClr val="bg1"/>
                  </a:solidFill>
                </a:rPr>
                <a:t>Business Majors Only</a:t>
              </a:r>
            </a:p>
          </p:txBody>
        </p:sp>
      </p:grpSp>
      <p:sp>
        <p:nvSpPr>
          <p:cNvPr id="9" name="Arrow: Right 12">
            <a:extLst>
              <a:ext uri="{FF2B5EF4-FFF2-40B4-BE49-F238E27FC236}">
                <a16:creationId xmlns:a16="http://schemas.microsoft.com/office/drawing/2014/main" id="{3A87EA19-13E7-14F0-4098-4AFB2FB9DC31}"/>
              </a:ext>
            </a:extLst>
          </p:cNvPr>
          <p:cNvSpPr/>
          <p:nvPr/>
        </p:nvSpPr>
        <p:spPr>
          <a:xfrm rot="20649395">
            <a:off x="3476733" y="3071493"/>
            <a:ext cx="2858814" cy="12612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498CE8-2064-6FA4-3D59-76B05E23C333}"/>
              </a:ext>
            </a:extLst>
          </p:cNvPr>
          <p:cNvSpPr txBox="1"/>
          <p:nvPr/>
        </p:nvSpPr>
        <p:spPr>
          <a:xfrm>
            <a:off x="1729308" y="3897878"/>
            <a:ext cx="1959012" cy="1477328"/>
          </a:xfrm>
          <a:prstGeom prst="rect">
            <a:avLst/>
          </a:prstGeom>
          <a:noFill/>
        </p:spPr>
        <p:txBody>
          <a:bodyPr wrap="square" rtlCol="0">
            <a:spAutoFit/>
          </a:bodyPr>
          <a:lstStyle/>
          <a:p>
            <a:r>
              <a:rPr lang="en-US" dirty="0"/>
              <a:t>Business majors who want to complete non-business requirements</a:t>
            </a:r>
          </a:p>
        </p:txBody>
      </p:sp>
      <p:sp>
        <p:nvSpPr>
          <p:cNvPr id="11" name="Title 1">
            <a:extLst>
              <a:ext uri="{FF2B5EF4-FFF2-40B4-BE49-F238E27FC236}">
                <a16:creationId xmlns:a16="http://schemas.microsoft.com/office/drawing/2014/main" id="{ABFD740F-6026-ECDA-2A6E-B1681416A6BE}"/>
              </a:ext>
            </a:extLst>
          </p:cNvPr>
          <p:cNvSpPr txBox="1">
            <a:spLocks/>
          </p:cNvSpPr>
          <p:nvPr/>
        </p:nvSpPr>
        <p:spPr bwMode="auto">
          <a:xfrm>
            <a:off x="8159961" y="963522"/>
            <a:ext cx="3676795" cy="77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lnSpc>
                <a:spcPct val="90000"/>
              </a:lnSpc>
              <a:spcBef>
                <a:spcPct val="0"/>
              </a:spcBef>
              <a:spcAft>
                <a:spcPct val="0"/>
              </a:spcAft>
              <a:defRPr sz="3800" kern="1200" cap="all" baseline="0">
                <a:solidFill>
                  <a:srgbClr val="265B4D"/>
                </a:solidFill>
                <a:latin typeface="Century Gothic" charset="0"/>
                <a:ea typeface="+mj-ea"/>
                <a:cs typeface="+mj-cs"/>
              </a:defRPr>
            </a:lvl1pPr>
            <a:lvl2pPr algn="l" rtl="0" eaLnBrk="0" fontAlgn="base" hangingPunct="0">
              <a:lnSpc>
                <a:spcPct val="90000"/>
              </a:lnSpc>
              <a:spcBef>
                <a:spcPct val="0"/>
              </a:spcBef>
              <a:spcAft>
                <a:spcPct val="0"/>
              </a:spcAft>
              <a:defRPr sz="3800">
                <a:solidFill>
                  <a:schemeClr val="tx2"/>
                </a:solidFill>
                <a:latin typeface="Century Gothic" charset="0"/>
              </a:defRPr>
            </a:lvl2pPr>
            <a:lvl3pPr algn="l" rtl="0" eaLnBrk="0" fontAlgn="base" hangingPunct="0">
              <a:lnSpc>
                <a:spcPct val="90000"/>
              </a:lnSpc>
              <a:spcBef>
                <a:spcPct val="0"/>
              </a:spcBef>
              <a:spcAft>
                <a:spcPct val="0"/>
              </a:spcAft>
              <a:defRPr sz="3800">
                <a:solidFill>
                  <a:schemeClr val="tx2"/>
                </a:solidFill>
                <a:latin typeface="Century Gothic" charset="0"/>
              </a:defRPr>
            </a:lvl3pPr>
            <a:lvl4pPr algn="l" rtl="0" eaLnBrk="0" fontAlgn="base" hangingPunct="0">
              <a:lnSpc>
                <a:spcPct val="90000"/>
              </a:lnSpc>
              <a:spcBef>
                <a:spcPct val="0"/>
              </a:spcBef>
              <a:spcAft>
                <a:spcPct val="0"/>
              </a:spcAft>
              <a:defRPr sz="3800">
                <a:solidFill>
                  <a:schemeClr val="tx2"/>
                </a:solidFill>
                <a:latin typeface="Century Gothic" charset="0"/>
              </a:defRPr>
            </a:lvl4pPr>
            <a:lvl5pPr algn="l" rtl="0" eaLnBrk="0" fontAlgn="base" hangingPunct="0">
              <a:lnSpc>
                <a:spcPct val="90000"/>
              </a:lnSpc>
              <a:spcBef>
                <a:spcPct val="0"/>
              </a:spcBef>
              <a:spcAft>
                <a:spcPct val="0"/>
              </a:spcAft>
              <a:defRPr sz="3800">
                <a:solidFill>
                  <a:schemeClr val="tx2"/>
                </a:solidFill>
                <a:latin typeface="Century Gothic" charset="0"/>
              </a:defRPr>
            </a:lvl5pPr>
            <a:lvl6pPr marL="457200" algn="l" rtl="0" fontAlgn="base">
              <a:lnSpc>
                <a:spcPct val="90000"/>
              </a:lnSpc>
              <a:spcBef>
                <a:spcPct val="0"/>
              </a:spcBef>
              <a:spcAft>
                <a:spcPct val="0"/>
              </a:spcAft>
              <a:defRPr sz="3800">
                <a:solidFill>
                  <a:schemeClr val="tx2"/>
                </a:solidFill>
                <a:latin typeface="Century Gothic" charset="0"/>
              </a:defRPr>
            </a:lvl6pPr>
            <a:lvl7pPr marL="914400" algn="l" rtl="0" fontAlgn="base">
              <a:lnSpc>
                <a:spcPct val="90000"/>
              </a:lnSpc>
              <a:spcBef>
                <a:spcPct val="0"/>
              </a:spcBef>
              <a:spcAft>
                <a:spcPct val="0"/>
              </a:spcAft>
              <a:defRPr sz="3800">
                <a:solidFill>
                  <a:schemeClr val="tx2"/>
                </a:solidFill>
                <a:latin typeface="Century Gothic" charset="0"/>
              </a:defRPr>
            </a:lvl7pPr>
            <a:lvl8pPr marL="1371600" algn="l" rtl="0" fontAlgn="base">
              <a:lnSpc>
                <a:spcPct val="90000"/>
              </a:lnSpc>
              <a:spcBef>
                <a:spcPct val="0"/>
              </a:spcBef>
              <a:spcAft>
                <a:spcPct val="0"/>
              </a:spcAft>
              <a:defRPr sz="3800">
                <a:solidFill>
                  <a:schemeClr val="tx2"/>
                </a:solidFill>
                <a:latin typeface="Century Gothic" charset="0"/>
              </a:defRPr>
            </a:lvl8pPr>
            <a:lvl9pPr marL="1828800" algn="l" rtl="0" fontAlgn="base">
              <a:lnSpc>
                <a:spcPct val="90000"/>
              </a:lnSpc>
              <a:spcBef>
                <a:spcPct val="0"/>
              </a:spcBef>
              <a:spcAft>
                <a:spcPct val="0"/>
              </a:spcAft>
              <a:defRPr sz="3800">
                <a:solidFill>
                  <a:schemeClr val="tx2"/>
                </a:solidFill>
                <a:latin typeface="Century Gothic" charset="0"/>
              </a:defRPr>
            </a:lvl9pPr>
          </a:lstStyle>
          <a:p>
            <a:pPr>
              <a:defRPr/>
            </a:pPr>
            <a:r>
              <a:rPr lang="en-US" b="1" dirty="0"/>
              <a:t>One goal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80E-5D98-8F4E-A9DA-2AC22D53BF3D}"/>
              </a:ext>
            </a:extLst>
          </p:cNvPr>
          <p:cNvSpPr>
            <a:spLocks noGrp="1"/>
          </p:cNvSpPr>
          <p:nvPr>
            <p:ph type="ctrTitle"/>
          </p:nvPr>
        </p:nvSpPr>
        <p:spPr/>
        <p:txBody>
          <a:bodyPr/>
          <a:lstStyle/>
          <a:p>
            <a:r>
              <a:rPr lang="en-US" dirty="0"/>
              <a:t>Tuition and billing</a:t>
            </a:r>
          </a:p>
        </p:txBody>
      </p:sp>
      <p:sp>
        <p:nvSpPr>
          <p:cNvPr id="3" name="Subtitle 2">
            <a:extLst>
              <a:ext uri="{FF2B5EF4-FFF2-40B4-BE49-F238E27FC236}">
                <a16:creationId xmlns:a16="http://schemas.microsoft.com/office/drawing/2014/main" id="{4CD855CB-219A-E84A-BD87-845AB18E2C9C}"/>
              </a:ext>
            </a:extLst>
          </p:cNvPr>
          <p:cNvSpPr>
            <a:spLocks noGrp="1"/>
          </p:cNvSpPr>
          <p:nvPr>
            <p:ph type="subTitle" idx="1"/>
          </p:nvPr>
        </p:nvSpPr>
        <p:spPr>
          <a:xfrm>
            <a:off x="3026229" y="3494358"/>
            <a:ext cx="6172200" cy="949642"/>
          </a:xfrm>
        </p:spPr>
        <p:txBody>
          <a:bodyPr/>
          <a:lstStyle/>
          <a:p>
            <a:r>
              <a:rPr lang="en-US" dirty="0"/>
              <a:t>NTC Office of Study Abroad </a:t>
            </a:r>
          </a:p>
        </p:txBody>
      </p:sp>
    </p:spTree>
    <p:extLst>
      <p:ext uri="{BB962C8B-B14F-4D97-AF65-F5344CB8AC3E}">
        <p14:creationId xmlns:p14="http://schemas.microsoft.com/office/powerpoint/2010/main" val="196304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09E47B7-D584-C449-D786-4E33D69E3B15}"/>
              </a:ext>
            </a:extLst>
          </p:cNvPr>
          <p:cNvSpPr txBox="1">
            <a:spLocks/>
          </p:cNvSpPr>
          <p:nvPr/>
        </p:nvSpPr>
        <p:spPr>
          <a:xfrm>
            <a:off x="366622" y="1819835"/>
            <a:ext cx="3932237" cy="371025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While abroad on a Tulane-approved program, students continue to pay </a:t>
            </a:r>
            <a:r>
              <a:rPr lang="en-US" sz="2000" b="1" dirty="0"/>
              <a:t>Tulane tuition and fees and the Academic Support Fee at the full-time student rate. </a:t>
            </a:r>
          </a:p>
          <a:p>
            <a:r>
              <a:rPr lang="en-US" sz="2000" dirty="0"/>
              <a:t>Housing, meals, and insurance are typically paid directly by the student to the provider or independently depending on the program. </a:t>
            </a:r>
          </a:p>
        </p:txBody>
      </p:sp>
      <p:sp>
        <p:nvSpPr>
          <p:cNvPr id="8" name="Text Placeholder 3">
            <a:extLst>
              <a:ext uri="{FF2B5EF4-FFF2-40B4-BE49-F238E27FC236}">
                <a16:creationId xmlns:a16="http://schemas.microsoft.com/office/drawing/2014/main" id="{81DC7072-2E11-CFEB-E740-1952640D90A2}"/>
              </a:ext>
            </a:extLst>
          </p:cNvPr>
          <p:cNvSpPr txBox="1">
            <a:spLocks/>
          </p:cNvSpPr>
          <p:nvPr/>
        </p:nvSpPr>
        <p:spPr>
          <a:xfrm>
            <a:off x="-337934" y="0"/>
            <a:ext cx="4438265" cy="1729506"/>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bg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4400" dirty="0">
                <a:solidFill>
                  <a:schemeClr val="accent2"/>
                </a:solidFill>
              </a:rPr>
              <a:t>Home School Tuition Model</a:t>
            </a:r>
          </a:p>
        </p:txBody>
      </p:sp>
      <p:pic>
        <p:nvPicPr>
          <p:cNvPr id="9" name="Picture Placeholder 10" descr="A picture containing colorful&#10;&#10;Description automatically generated">
            <a:extLst>
              <a:ext uri="{FF2B5EF4-FFF2-40B4-BE49-F238E27FC236}">
                <a16:creationId xmlns:a16="http://schemas.microsoft.com/office/drawing/2014/main" id="{061B364E-AC0B-6538-9F45-5E0C736CED0C}"/>
              </a:ext>
            </a:extLst>
          </p:cNvPr>
          <p:cNvPicPr>
            <a:picLocks noChangeAspect="1"/>
          </p:cNvPicPr>
          <p:nvPr/>
        </p:nvPicPr>
        <p:blipFill>
          <a:blip r:embed="rId2"/>
          <a:srcRect l="7804" r="7804"/>
          <a:stretch>
            <a:fillRect/>
          </a:stretch>
        </p:blipFill>
        <p:spPr>
          <a:xfrm>
            <a:off x="5183188" y="656462"/>
            <a:ext cx="6172200" cy="4873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DD2AD-72DC-2D6A-CA92-EB2C1216243D}"/>
              </a:ext>
            </a:extLst>
          </p:cNvPr>
          <p:cNvSpPr txBox="1">
            <a:spLocks/>
          </p:cNvSpPr>
          <p:nvPr/>
        </p:nvSpPr>
        <p:spPr>
          <a:xfrm>
            <a:off x="295275" y="1048266"/>
            <a:ext cx="4953000" cy="104480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Tuition:</a:t>
            </a:r>
          </a:p>
          <a:p>
            <a:pPr marL="342900" indent="-342900">
              <a:buFontTx/>
              <a:buChar char="-"/>
            </a:pPr>
            <a:r>
              <a:rPr lang="en-US" sz="2000" dirty="0"/>
              <a:t>All approved students will be automatically registered by our office in a 12-credit hour placeholder course. </a:t>
            </a:r>
          </a:p>
          <a:p>
            <a:pPr marL="342900" indent="-342900">
              <a:buFontTx/>
              <a:buChar char="-"/>
            </a:pPr>
            <a:r>
              <a:rPr lang="en-US" sz="2000" dirty="0"/>
              <a:t>Billing through Accounts Receivable and disbursement of scholarships and financial aid occur based on this placeholder course. </a:t>
            </a:r>
          </a:p>
          <a:p>
            <a:pPr marL="342900" indent="-342900">
              <a:buFontTx/>
              <a:buChar char="-"/>
            </a:pPr>
            <a:r>
              <a:rPr lang="en-US" sz="2000" dirty="0"/>
              <a:t>Students are not responsible for paying tuition cost to their provider or host university, Tulane pays the program on your behalf, you pay tuition through Accounts Receivable. </a:t>
            </a:r>
          </a:p>
          <a:p>
            <a:endParaRPr lang="en-US" sz="2000" dirty="0"/>
          </a:p>
        </p:txBody>
      </p:sp>
      <p:sp>
        <p:nvSpPr>
          <p:cNvPr id="3" name="Content Placeholder 2">
            <a:extLst>
              <a:ext uri="{FF2B5EF4-FFF2-40B4-BE49-F238E27FC236}">
                <a16:creationId xmlns:a16="http://schemas.microsoft.com/office/drawing/2014/main" id="{28274160-A4B8-7799-E3FF-11EE883BA552}"/>
              </a:ext>
            </a:extLst>
          </p:cNvPr>
          <p:cNvSpPr txBox="1">
            <a:spLocks/>
          </p:cNvSpPr>
          <p:nvPr/>
        </p:nvSpPr>
        <p:spPr>
          <a:xfrm>
            <a:off x="6413500" y="1131130"/>
            <a:ext cx="4953000" cy="389381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Housing:</a:t>
            </a:r>
          </a:p>
          <a:p>
            <a:pPr marL="342900" indent="-342900">
              <a:buFontTx/>
              <a:buChar char="-"/>
            </a:pPr>
            <a:r>
              <a:rPr lang="en-US" sz="2000" dirty="0"/>
              <a:t>Student pays cost of housing and insurance to the program directly in most cases. </a:t>
            </a:r>
          </a:p>
          <a:p>
            <a:pPr marL="342900" indent="-342900">
              <a:buFontTx/>
              <a:buChar char="-"/>
            </a:pPr>
            <a:r>
              <a:rPr lang="en-US" sz="2000" dirty="0"/>
              <a:t>Students can still use financial aid to cover housing costs abroad—speak to your Financial Aid Advisor </a:t>
            </a:r>
          </a:p>
          <a:p>
            <a:pPr marL="342900" indent="-342900">
              <a:buFontTx/>
              <a:buChar char="-"/>
            </a:pPr>
            <a:r>
              <a:rPr lang="en-US" sz="2000" dirty="0"/>
              <a:t>A few programs (EDUCO Paris, REUNIDAS Madrid, BCSP) will have certain housing/insurance costs billed via Tulane.</a:t>
            </a:r>
          </a:p>
          <a:p>
            <a:pPr marL="342900" indent="-342900">
              <a:buFontTx/>
              <a:buChar char="-"/>
            </a:pPr>
            <a:r>
              <a:rPr lang="en-US" sz="2000" dirty="0"/>
              <a:t>Independent housing UNLIKELY </a:t>
            </a:r>
          </a:p>
        </p:txBody>
      </p:sp>
      <p:sp>
        <p:nvSpPr>
          <p:cNvPr id="4" name="Text Placeholder 3">
            <a:extLst>
              <a:ext uri="{FF2B5EF4-FFF2-40B4-BE49-F238E27FC236}">
                <a16:creationId xmlns:a16="http://schemas.microsoft.com/office/drawing/2014/main" id="{BA0EBFD3-3E45-8D30-9615-2024B34F0128}"/>
              </a:ext>
            </a:extLst>
          </p:cNvPr>
          <p:cNvSpPr txBox="1">
            <a:spLocks/>
          </p:cNvSpPr>
          <p:nvPr/>
        </p:nvSpPr>
        <p:spPr>
          <a:xfrm>
            <a:off x="295275" y="97126"/>
            <a:ext cx="9959975" cy="8334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US" sz="4000" dirty="0">
                <a:solidFill>
                  <a:schemeClr val="accent2"/>
                </a:solidFill>
              </a:rPr>
              <a:t>How Does Billing Work?</a:t>
            </a:r>
          </a:p>
        </p:txBody>
      </p:sp>
    </p:spTree>
    <p:extLst>
      <p:ext uri="{BB962C8B-B14F-4D97-AF65-F5344CB8AC3E}">
        <p14:creationId xmlns:p14="http://schemas.microsoft.com/office/powerpoint/2010/main" val="398990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DD2AD-72DC-2D6A-CA92-EB2C1216243D}"/>
              </a:ext>
            </a:extLst>
          </p:cNvPr>
          <p:cNvSpPr txBox="1">
            <a:spLocks/>
          </p:cNvSpPr>
          <p:nvPr/>
        </p:nvSpPr>
        <p:spPr>
          <a:xfrm>
            <a:off x="295274" y="1048266"/>
            <a:ext cx="11744325" cy="431113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Allows federal aid to still apply; students with scholarships still retain their scholarships</a:t>
            </a:r>
          </a:p>
          <a:p>
            <a:r>
              <a:rPr lang="en-US" dirty="0"/>
              <a:t>Ensures students obtain General Elective Credit for all courses they take</a:t>
            </a:r>
          </a:p>
          <a:p>
            <a:r>
              <a:rPr lang="en-US" dirty="0"/>
              <a:t>Health, Safety, and Security</a:t>
            </a:r>
          </a:p>
          <a:p>
            <a:r>
              <a:rPr lang="en-US" dirty="0"/>
              <a:t>Gives students access to on-campus support: </a:t>
            </a:r>
          </a:p>
          <a:p>
            <a:pPr lvl="1"/>
            <a:r>
              <a:rPr lang="en-US" dirty="0"/>
              <a:t>Our office </a:t>
            </a:r>
          </a:p>
          <a:p>
            <a:pPr lvl="1"/>
            <a:r>
              <a:rPr lang="en-US" dirty="0"/>
              <a:t>Success Coaching</a:t>
            </a:r>
          </a:p>
          <a:p>
            <a:pPr lvl="1"/>
            <a:r>
              <a:rPr lang="en-US" dirty="0"/>
              <a:t>Tutoring</a:t>
            </a:r>
          </a:p>
          <a:p>
            <a:pPr lvl="1"/>
            <a:r>
              <a:rPr lang="en-US" dirty="0"/>
              <a:t>Academic Advising</a:t>
            </a:r>
          </a:p>
          <a:p>
            <a:pPr lvl="1"/>
            <a:r>
              <a:rPr lang="en-US" dirty="0"/>
              <a:t>And More</a:t>
            </a:r>
          </a:p>
          <a:p>
            <a:endParaRPr lang="en-US" dirty="0"/>
          </a:p>
          <a:p>
            <a:endParaRPr lang="en-US" sz="2000" dirty="0"/>
          </a:p>
        </p:txBody>
      </p:sp>
      <p:sp>
        <p:nvSpPr>
          <p:cNvPr id="4" name="Text Placeholder 3">
            <a:extLst>
              <a:ext uri="{FF2B5EF4-FFF2-40B4-BE49-F238E27FC236}">
                <a16:creationId xmlns:a16="http://schemas.microsoft.com/office/drawing/2014/main" id="{BA0EBFD3-3E45-8D30-9615-2024B34F0128}"/>
              </a:ext>
            </a:extLst>
          </p:cNvPr>
          <p:cNvSpPr txBox="1">
            <a:spLocks/>
          </p:cNvSpPr>
          <p:nvPr/>
        </p:nvSpPr>
        <p:spPr>
          <a:xfrm>
            <a:off x="295275" y="97126"/>
            <a:ext cx="9959975" cy="8334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US" sz="4000" dirty="0">
                <a:solidFill>
                  <a:schemeClr val="accent2"/>
                </a:solidFill>
              </a:rPr>
              <a:t>Why do we use this model?</a:t>
            </a:r>
          </a:p>
        </p:txBody>
      </p:sp>
    </p:spTree>
    <p:extLst>
      <p:ext uri="{BB962C8B-B14F-4D97-AF65-F5344CB8AC3E}">
        <p14:creationId xmlns:p14="http://schemas.microsoft.com/office/powerpoint/2010/main" val="472047209"/>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04040"/>
      </a:dk2>
      <a:lt2>
        <a:srgbClr val="E7E6E6"/>
      </a:lt2>
      <a:accent1>
        <a:srgbClr val="71C5E8"/>
      </a:accent1>
      <a:accent2>
        <a:srgbClr val="285C4D"/>
      </a:accent2>
      <a:accent3>
        <a:srgbClr val="A5A5A5"/>
      </a:accent3>
      <a:accent4>
        <a:srgbClr val="B9D9EB"/>
      </a:accent4>
      <a:accent5>
        <a:srgbClr val="DAAA00"/>
      </a:accent5>
      <a:accent6>
        <a:srgbClr val="78BE20"/>
      </a:accent6>
      <a:hlink>
        <a:srgbClr val="71C5E8"/>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emplate_C_OPT_2_SOM_v01" id="{B08202F0-A1D6-3B44-901D-8F77E5F7A828}" vid="{99D3B04F-D065-114C-B4AE-5C8ADD631C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7747</TotalTime>
  <Words>1787</Words>
  <Application>Microsoft Office PowerPoint</Application>
  <PresentationFormat>Widescreen</PresentationFormat>
  <Paragraphs>180</Paragraphs>
  <Slides>26</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Century Gothic</vt:lpstr>
      <vt:lpstr>Times New Roman</vt:lpstr>
      <vt:lpstr>Office Theme</vt:lpstr>
      <vt:lpstr>Office Theme</vt:lpstr>
      <vt:lpstr>PowerPoint Presentation</vt:lpstr>
      <vt:lpstr>TOPIC OUTLINE</vt:lpstr>
      <vt:lpstr>PANELISTS</vt:lpstr>
      <vt:lpstr>External Application</vt:lpstr>
      <vt:lpstr>Two Offices </vt:lpstr>
      <vt:lpstr>Tuition and billing</vt:lpstr>
      <vt:lpstr>PowerPoint Presentation</vt:lpstr>
      <vt:lpstr>PowerPoint Presentation</vt:lpstr>
      <vt:lpstr>PowerPoint Presentation</vt:lpstr>
      <vt:lpstr>academics</vt:lpstr>
      <vt:lpstr>PowerPoint Presentation</vt:lpstr>
      <vt:lpstr>PowerPoint Presentation</vt:lpstr>
      <vt:lpstr>Health and safety Abroad</vt:lpstr>
      <vt:lpstr>PowerPoint Presentation</vt:lpstr>
      <vt:lpstr>PowerPoint Presentation</vt:lpstr>
      <vt:lpstr>PowerPoint Presentation</vt:lpstr>
      <vt:lpstr>PowerPoint Presentation</vt:lpstr>
      <vt:lpstr>Travel Logistics</vt:lpstr>
      <vt:lpstr>Passports and visas</vt:lpstr>
      <vt:lpstr>Booking travel</vt:lpstr>
      <vt:lpstr>Life abroad</vt:lpstr>
      <vt:lpstr>PowerPoint Presentation</vt:lpstr>
      <vt:lpstr>Housing abroad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sample title</dc:title>
  <dc:creator>Microsoft Office User</dc:creator>
  <cp:lastModifiedBy>Wyatt, Penny J</cp:lastModifiedBy>
  <cp:revision>131</cp:revision>
  <cp:lastPrinted>2023-03-15T16:00:54Z</cp:lastPrinted>
  <dcterms:created xsi:type="dcterms:W3CDTF">2017-02-22T17:33:23Z</dcterms:created>
  <dcterms:modified xsi:type="dcterms:W3CDTF">2023-03-16T21:35:08Z</dcterms:modified>
</cp:coreProperties>
</file>